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handoutMasterIdLst>
    <p:handoutMasterId r:id="rId22"/>
  </p:handoutMasterIdLst>
  <p:sldIdLst>
    <p:sldId id="286" r:id="rId2"/>
    <p:sldId id="301" r:id="rId3"/>
    <p:sldId id="295" r:id="rId4"/>
    <p:sldId id="310" r:id="rId5"/>
    <p:sldId id="315" r:id="rId6"/>
    <p:sldId id="311" r:id="rId7"/>
    <p:sldId id="316" r:id="rId8"/>
    <p:sldId id="317" r:id="rId9"/>
    <p:sldId id="321" r:id="rId10"/>
    <p:sldId id="324" r:id="rId11"/>
    <p:sldId id="325" r:id="rId12"/>
    <p:sldId id="326" r:id="rId13"/>
    <p:sldId id="327" r:id="rId14"/>
    <p:sldId id="328" r:id="rId15"/>
    <p:sldId id="329" r:id="rId16"/>
    <p:sldId id="319" r:id="rId17"/>
    <p:sldId id="314" r:id="rId18"/>
    <p:sldId id="320" r:id="rId19"/>
    <p:sldId id="305" r:id="rId20"/>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FC51"/>
    <a:srgbClr val="6230F0"/>
    <a:srgbClr val="170D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Средний стиль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9" autoAdjust="0"/>
    <p:restoredTop sz="94660"/>
  </p:normalViewPr>
  <p:slideViewPr>
    <p:cSldViewPr>
      <p:cViewPr varScale="1">
        <p:scale>
          <a:sx n="62" d="100"/>
          <a:sy n="62" d="100"/>
        </p:scale>
        <p:origin x="1316" y="3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6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C80E7-F863-473E-B85F-59554C67F527}"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ru-RU"/>
        </a:p>
      </dgm:t>
    </dgm:pt>
    <dgm:pt modelId="{0DB2DE20-ECEE-4C72-8F50-5D3B98F3AA6F}">
      <dgm:prSet phldrT="[Текст]" custT="1"/>
      <dgm:spPr/>
      <dgm:t>
        <a:bodyPr/>
        <a:lstStyle/>
        <a:p>
          <a:r>
            <a:rPr lang="en-US" sz="3600" dirty="0">
              <a:latin typeface="Times New Roman" pitchFamily="18" charset="0"/>
              <a:cs typeface="Times New Roman" pitchFamily="18" charset="0"/>
            </a:rPr>
            <a:t>Specific</a:t>
          </a:r>
          <a:endParaRPr lang="ru-RU" sz="3600" dirty="0">
            <a:latin typeface="Times New Roman" pitchFamily="18" charset="0"/>
            <a:cs typeface="Times New Roman" pitchFamily="18" charset="0"/>
          </a:endParaRPr>
        </a:p>
      </dgm:t>
    </dgm:pt>
    <dgm:pt modelId="{1C6FCA7C-5BFF-4BA4-BA1C-9AE8B3F6BE1A}" type="parTrans" cxnId="{FBEEA4BE-E855-4512-AFB7-F9CF5412D244}">
      <dgm:prSet/>
      <dgm:spPr/>
      <dgm:t>
        <a:bodyPr/>
        <a:lstStyle/>
        <a:p>
          <a:endParaRPr lang="ru-RU"/>
        </a:p>
      </dgm:t>
    </dgm:pt>
    <dgm:pt modelId="{1C0D4D1F-213E-4211-83B3-840AB4706F45}" type="sibTrans" cxnId="{FBEEA4BE-E855-4512-AFB7-F9CF5412D244}">
      <dgm:prSet/>
      <dgm:spPr/>
      <dgm:t>
        <a:bodyPr/>
        <a:lstStyle/>
        <a:p>
          <a:endParaRPr lang="ru-RU"/>
        </a:p>
      </dgm:t>
    </dgm:pt>
    <dgm:pt modelId="{3BE6FE23-439A-42F5-9902-9BB31CA9C8AB}">
      <dgm:prSet phldrT="[Текст]"/>
      <dgm:spPr/>
      <dgm:t>
        <a:bodyPr/>
        <a:lstStyle/>
        <a:p>
          <a:r>
            <a:rPr lang="en-US" dirty="0"/>
            <a:t>Measurable</a:t>
          </a:r>
          <a:endParaRPr lang="ru-RU" dirty="0"/>
        </a:p>
      </dgm:t>
    </dgm:pt>
    <dgm:pt modelId="{CE6B7840-0900-491B-8E73-0B3DAFD58286}" type="parTrans" cxnId="{33B7346D-876C-4180-92F5-FB39CDFA57B9}">
      <dgm:prSet/>
      <dgm:spPr/>
      <dgm:t>
        <a:bodyPr/>
        <a:lstStyle/>
        <a:p>
          <a:endParaRPr lang="ru-RU"/>
        </a:p>
      </dgm:t>
    </dgm:pt>
    <dgm:pt modelId="{C43ACE45-03B2-4FA6-B0D2-291DF1E18A1B}" type="sibTrans" cxnId="{33B7346D-876C-4180-92F5-FB39CDFA57B9}">
      <dgm:prSet/>
      <dgm:spPr/>
      <dgm:t>
        <a:bodyPr/>
        <a:lstStyle/>
        <a:p>
          <a:endParaRPr lang="ru-RU"/>
        </a:p>
      </dgm:t>
    </dgm:pt>
    <dgm:pt modelId="{D51A8326-052D-44A0-B1CB-797CB86EC50A}">
      <dgm:prSet phldrT="[Текст]"/>
      <dgm:spPr/>
      <dgm:t>
        <a:bodyPr/>
        <a:lstStyle/>
        <a:p>
          <a:r>
            <a:rPr lang="en-US" dirty="0"/>
            <a:t>Achievable</a:t>
          </a:r>
          <a:endParaRPr lang="ru-RU" dirty="0"/>
        </a:p>
      </dgm:t>
    </dgm:pt>
    <dgm:pt modelId="{B52057C5-E21A-434F-B4E2-403C2135026B}" type="parTrans" cxnId="{7133373F-D75D-46E3-8541-211C5528AFFC}">
      <dgm:prSet/>
      <dgm:spPr/>
      <dgm:t>
        <a:bodyPr/>
        <a:lstStyle/>
        <a:p>
          <a:endParaRPr lang="ru-RU"/>
        </a:p>
      </dgm:t>
    </dgm:pt>
    <dgm:pt modelId="{5B7AF839-1B95-467D-BF68-DA5F1FF47C64}" type="sibTrans" cxnId="{7133373F-D75D-46E3-8541-211C5528AFFC}">
      <dgm:prSet/>
      <dgm:spPr/>
      <dgm:t>
        <a:bodyPr/>
        <a:lstStyle/>
        <a:p>
          <a:endParaRPr lang="ru-RU"/>
        </a:p>
      </dgm:t>
    </dgm:pt>
    <dgm:pt modelId="{AF97E554-2131-446C-B6BF-2992AA1FFCBF}">
      <dgm:prSet phldrT="[Текст]"/>
      <dgm:spPr/>
      <dgm:t>
        <a:bodyPr/>
        <a:lstStyle/>
        <a:p>
          <a:r>
            <a:rPr lang="en-US" dirty="0"/>
            <a:t>Relevant</a:t>
          </a:r>
          <a:endParaRPr lang="ru-RU" dirty="0"/>
        </a:p>
      </dgm:t>
    </dgm:pt>
    <dgm:pt modelId="{D3F6D004-1556-4094-AE1A-021282144ADC}" type="parTrans" cxnId="{30EADB2D-0BB7-489F-9BC7-F0FAE7048F5D}">
      <dgm:prSet/>
      <dgm:spPr/>
      <dgm:t>
        <a:bodyPr/>
        <a:lstStyle/>
        <a:p>
          <a:endParaRPr lang="ru-RU"/>
        </a:p>
      </dgm:t>
    </dgm:pt>
    <dgm:pt modelId="{FBDB5B38-B0CD-4C44-8660-A6C8FBC63039}" type="sibTrans" cxnId="{30EADB2D-0BB7-489F-9BC7-F0FAE7048F5D}">
      <dgm:prSet/>
      <dgm:spPr/>
      <dgm:t>
        <a:bodyPr/>
        <a:lstStyle/>
        <a:p>
          <a:endParaRPr lang="ru-RU"/>
        </a:p>
      </dgm:t>
    </dgm:pt>
    <dgm:pt modelId="{F0F2738D-8764-46F0-A7B6-BD1F460C6DA9}">
      <dgm:prSet phldrT="[Текст]"/>
      <dgm:spPr/>
      <dgm:t>
        <a:bodyPr/>
        <a:lstStyle/>
        <a:p>
          <a:r>
            <a:rPr lang="en-US" dirty="0"/>
            <a:t>Time Bound</a:t>
          </a:r>
          <a:endParaRPr lang="ru-RU" dirty="0"/>
        </a:p>
      </dgm:t>
    </dgm:pt>
    <dgm:pt modelId="{020FE648-EE83-4B12-91C8-7C2DF11398C7}" type="parTrans" cxnId="{AE7A0445-6353-4F19-8F2F-7DE71BBBE3AC}">
      <dgm:prSet/>
      <dgm:spPr/>
      <dgm:t>
        <a:bodyPr/>
        <a:lstStyle/>
        <a:p>
          <a:endParaRPr lang="ru-RU"/>
        </a:p>
      </dgm:t>
    </dgm:pt>
    <dgm:pt modelId="{784894C5-AC4A-4863-8ACC-50E26F779527}" type="sibTrans" cxnId="{AE7A0445-6353-4F19-8F2F-7DE71BBBE3AC}">
      <dgm:prSet/>
      <dgm:spPr/>
      <dgm:t>
        <a:bodyPr/>
        <a:lstStyle/>
        <a:p>
          <a:endParaRPr lang="ru-RU"/>
        </a:p>
      </dgm:t>
    </dgm:pt>
    <dgm:pt modelId="{D1CFC335-2BA9-4CD9-AE2A-3F13D99ACBA6}" type="pres">
      <dgm:prSet presAssocID="{880C80E7-F863-473E-B85F-59554C67F527}" presName="diagram" presStyleCnt="0">
        <dgm:presLayoutVars>
          <dgm:dir/>
          <dgm:resizeHandles val="exact"/>
        </dgm:presLayoutVars>
      </dgm:prSet>
      <dgm:spPr/>
      <dgm:t>
        <a:bodyPr/>
        <a:lstStyle/>
        <a:p>
          <a:endParaRPr lang="ru-RU"/>
        </a:p>
      </dgm:t>
    </dgm:pt>
    <dgm:pt modelId="{C118F887-A4FB-434E-9DBA-E2F2B1E22417}" type="pres">
      <dgm:prSet presAssocID="{0DB2DE20-ECEE-4C72-8F50-5D3B98F3AA6F}" presName="node" presStyleLbl="node1" presStyleIdx="0" presStyleCnt="5" custScaleX="40355" custScaleY="20922" custLinFactNeighborX="-9865" custLinFactNeighborY="4957">
        <dgm:presLayoutVars>
          <dgm:bulletEnabled val="1"/>
        </dgm:presLayoutVars>
      </dgm:prSet>
      <dgm:spPr/>
      <dgm:t>
        <a:bodyPr/>
        <a:lstStyle/>
        <a:p>
          <a:endParaRPr lang="ru-RU"/>
        </a:p>
      </dgm:t>
    </dgm:pt>
    <dgm:pt modelId="{772C581A-6C96-412D-9A56-4012AF33FCD8}" type="pres">
      <dgm:prSet presAssocID="{1C0D4D1F-213E-4211-83B3-840AB4706F45}" presName="sibTrans" presStyleCnt="0"/>
      <dgm:spPr/>
    </dgm:pt>
    <dgm:pt modelId="{CD95ADCB-A25F-4B6C-A9AD-ABFCFC8D8E4D}" type="pres">
      <dgm:prSet presAssocID="{3BE6FE23-439A-42F5-9902-9BB31CA9C8AB}" presName="node" presStyleLbl="node1" presStyleIdx="1" presStyleCnt="5" custScaleX="38832" custScaleY="20922" custLinFactNeighborX="-6820" custLinFactNeighborY="4957">
        <dgm:presLayoutVars>
          <dgm:bulletEnabled val="1"/>
        </dgm:presLayoutVars>
      </dgm:prSet>
      <dgm:spPr/>
      <dgm:t>
        <a:bodyPr/>
        <a:lstStyle/>
        <a:p>
          <a:endParaRPr lang="ru-RU"/>
        </a:p>
      </dgm:t>
    </dgm:pt>
    <dgm:pt modelId="{52013A47-7C53-48AB-B167-7303FD12E83C}" type="pres">
      <dgm:prSet presAssocID="{C43ACE45-03B2-4FA6-B0D2-291DF1E18A1B}" presName="sibTrans" presStyleCnt="0"/>
      <dgm:spPr/>
    </dgm:pt>
    <dgm:pt modelId="{6BD75AD2-78E6-4F75-845E-05F3278215B7}" type="pres">
      <dgm:prSet presAssocID="{D51A8326-052D-44A0-B1CB-797CB86EC50A}" presName="node" presStyleLbl="node1" presStyleIdx="2" presStyleCnt="5" custScaleX="41458" custScaleY="19595" custLinFactNeighborX="2676" custLinFactNeighborY="-3229">
        <dgm:presLayoutVars>
          <dgm:bulletEnabled val="1"/>
        </dgm:presLayoutVars>
      </dgm:prSet>
      <dgm:spPr/>
      <dgm:t>
        <a:bodyPr/>
        <a:lstStyle/>
        <a:p>
          <a:endParaRPr lang="ru-RU"/>
        </a:p>
      </dgm:t>
    </dgm:pt>
    <dgm:pt modelId="{750B4A0C-C50C-477C-B64D-6009366EC72D}" type="pres">
      <dgm:prSet presAssocID="{5B7AF839-1B95-467D-BF68-DA5F1FF47C64}" presName="sibTrans" presStyleCnt="0"/>
      <dgm:spPr/>
    </dgm:pt>
    <dgm:pt modelId="{AC4215D4-0A6B-4C6F-9DEC-DAC0A501445D}" type="pres">
      <dgm:prSet presAssocID="{AF97E554-2131-446C-B6BF-2992AA1FFCBF}" presName="node" presStyleLbl="node1" presStyleIdx="3" presStyleCnt="5" custScaleX="40846" custScaleY="18343" custLinFactNeighborX="-65" custLinFactNeighborY="-3978">
        <dgm:presLayoutVars>
          <dgm:bulletEnabled val="1"/>
        </dgm:presLayoutVars>
      </dgm:prSet>
      <dgm:spPr/>
      <dgm:t>
        <a:bodyPr/>
        <a:lstStyle/>
        <a:p>
          <a:endParaRPr lang="ru-RU"/>
        </a:p>
      </dgm:t>
    </dgm:pt>
    <dgm:pt modelId="{E056DA8A-97E6-496D-BBC9-7732DD1CD0C2}" type="pres">
      <dgm:prSet presAssocID="{FBDB5B38-B0CD-4C44-8660-A6C8FBC63039}" presName="sibTrans" presStyleCnt="0"/>
      <dgm:spPr/>
    </dgm:pt>
    <dgm:pt modelId="{8F88C2DB-D421-45F9-980A-111AAEEA066A}" type="pres">
      <dgm:prSet presAssocID="{F0F2738D-8764-46F0-A7B6-BD1F460C6DA9}" presName="node" presStyleLbl="node1" presStyleIdx="4" presStyleCnt="5" custScaleX="37763" custScaleY="16368" custLinFactNeighborX="-2019" custLinFactNeighborY="-2876">
        <dgm:presLayoutVars>
          <dgm:bulletEnabled val="1"/>
        </dgm:presLayoutVars>
      </dgm:prSet>
      <dgm:spPr/>
      <dgm:t>
        <a:bodyPr/>
        <a:lstStyle/>
        <a:p>
          <a:endParaRPr lang="ru-RU"/>
        </a:p>
      </dgm:t>
    </dgm:pt>
  </dgm:ptLst>
  <dgm:cxnLst>
    <dgm:cxn modelId="{E8FCB200-CFA0-4789-9945-18FC98ECE101}" type="presOf" srcId="{F0F2738D-8764-46F0-A7B6-BD1F460C6DA9}" destId="{8F88C2DB-D421-45F9-980A-111AAEEA066A}" srcOrd="0" destOrd="0" presId="urn:microsoft.com/office/officeart/2005/8/layout/default"/>
    <dgm:cxn modelId="{96FA3359-F40B-41D8-86EA-BF3AFF0AA574}" type="presOf" srcId="{880C80E7-F863-473E-B85F-59554C67F527}" destId="{D1CFC335-2BA9-4CD9-AE2A-3F13D99ACBA6}" srcOrd="0" destOrd="0" presId="urn:microsoft.com/office/officeart/2005/8/layout/default"/>
    <dgm:cxn modelId="{C45389B8-6C52-41C6-B514-0305EBDA38F6}" type="presOf" srcId="{D51A8326-052D-44A0-B1CB-797CB86EC50A}" destId="{6BD75AD2-78E6-4F75-845E-05F3278215B7}" srcOrd="0" destOrd="0" presId="urn:microsoft.com/office/officeart/2005/8/layout/default"/>
    <dgm:cxn modelId="{FBEEA4BE-E855-4512-AFB7-F9CF5412D244}" srcId="{880C80E7-F863-473E-B85F-59554C67F527}" destId="{0DB2DE20-ECEE-4C72-8F50-5D3B98F3AA6F}" srcOrd="0" destOrd="0" parTransId="{1C6FCA7C-5BFF-4BA4-BA1C-9AE8B3F6BE1A}" sibTransId="{1C0D4D1F-213E-4211-83B3-840AB4706F45}"/>
    <dgm:cxn modelId="{AE7A0445-6353-4F19-8F2F-7DE71BBBE3AC}" srcId="{880C80E7-F863-473E-B85F-59554C67F527}" destId="{F0F2738D-8764-46F0-A7B6-BD1F460C6DA9}" srcOrd="4" destOrd="0" parTransId="{020FE648-EE83-4B12-91C8-7C2DF11398C7}" sibTransId="{784894C5-AC4A-4863-8ACC-50E26F779527}"/>
    <dgm:cxn modelId="{4D68440F-2062-4D06-B4A7-5916F06C475C}" type="presOf" srcId="{3BE6FE23-439A-42F5-9902-9BB31CA9C8AB}" destId="{CD95ADCB-A25F-4B6C-A9AD-ABFCFC8D8E4D}" srcOrd="0" destOrd="0" presId="urn:microsoft.com/office/officeart/2005/8/layout/default"/>
    <dgm:cxn modelId="{728F5493-3258-4C5B-8D20-7AA28B6E0EAA}" type="presOf" srcId="{AF97E554-2131-446C-B6BF-2992AA1FFCBF}" destId="{AC4215D4-0A6B-4C6F-9DEC-DAC0A501445D}" srcOrd="0" destOrd="0" presId="urn:microsoft.com/office/officeart/2005/8/layout/default"/>
    <dgm:cxn modelId="{7133373F-D75D-46E3-8541-211C5528AFFC}" srcId="{880C80E7-F863-473E-B85F-59554C67F527}" destId="{D51A8326-052D-44A0-B1CB-797CB86EC50A}" srcOrd="2" destOrd="0" parTransId="{B52057C5-E21A-434F-B4E2-403C2135026B}" sibTransId="{5B7AF839-1B95-467D-BF68-DA5F1FF47C64}"/>
    <dgm:cxn modelId="{33B7346D-876C-4180-92F5-FB39CDFA57B9}" srcId="{880C80E7-F863-473E-B85F-59554C67F527}" destId="{3BE6FE23-439A-42F5-9902-9BB31CA9C8AB}" srcOrd="1" destOrd="0" parTransId="{CE6B7840-0900-491B-8E73-0B3DAFD58286}" sibTransId="{C43ACE45-03B2-4FA6-B0D2-291DF1E18A1B}"/>
    <dgm:cxn modelId="{30EADB2D-0BB7-489F-9BC7-F0FAE7048F5D}" srcId="{880C80E7-F863-473E-B85F-59554C67F527}" destId="{AF97E554-2131-446C-B6BF-2992AA1FFCBF}" srcOrd="3" destOrd="0" parTransId="{D3F6D004-1556-4094-AE1A-021282144ADC}" sibTransId="{FBDB5B38-B0CD-4C44-8660-A6C8FBC63039}"/>
    <dgm:cxn modelId="{CF9E9499-986C-4803-A4C0-690D60F96E2B}" type="presOf" srcId="{0DB2DE20-ECEE-4C72-8F50-5D3B98F3AA6F}" destId="{C118F887-A4FB-434E-9DBA-E2F2B1E22417}" srcOrd="0" destOrd="0" presId="urn:microsoft.com/office/officeart/2005/8/layout/default"/>
    <dgm:cxn modelId="{18E55CA0-7EC6-4D38-9B5E-B5FEF6BEB78C}" type="presParOf" srcId="{D1CFC335-2BA9-4CD9-AE2A-3F13D99ACBA6}" destId="{C118F887-A4FB-434E-9DBA-E2F2B1E22417}" srcOrd="0" destOrd="0" presId="urn:microsoft.com/office/officeart/2005/8/layout/default"/>
    <dgm:cxn modelId="{BF969CD9-18DA-49BF-9995-F8E66EB32501}" type="presParOf" srcId="{D1CFC335-2BA9-4CD9-AE2A-3F13D99ACBA6}" destId="{772C581A-6C96-412D-9A56-4012AF33FCD8}" srcOrd="1" destOrd="0" presId="urn:microsoft.com/office/officeart/2005/8/layout/default"/>
    <dgm:cxn modelId="{E0334660-8490-49D7-B89A-635E3DEE51A6}" type="presParOf" srcId="{D1CFC335-2BA9-4CD9-AE2A-3F13D99ACBA6}" destId="{CD95ADCB-A25F-4B6C-A9AD-ABFCFC8D8E4D}" srcOrd="2" destOrd="0" presId="urn:microsoft.com/office/officeart/2005/8/layout/default"/>
    <dgm:cxn modelId="{34B79496-1137-4167-841F-B4C863411D13}" type="presParOf" srcId="{D1CFC335-2BA9-4CD9-AE2A-3F13D99ACBA6}" destId="{52013A47-7C53-48AB-B167-7303FD12E83C}" srcOrd="3" destOrd="0" presId="urn:microsoft.com/office/officeart/2005/8/layout/default"/>
    <dgm:cxn modelId="{3FA81579-C7CC-40C2-BAEA-35FEC74A73FD}" type="presParOf" srcId="{D1CFC335-2BA9-4CD9-AE2A-3F13D99ACBA6}" destId="{6BD75AD2-78E6-4F75-845E-05F3278215B7}" srcOrd="4" destOrd="0" presId="urn:microsoft.com/office/officeart/2005/8/layout/default"/>
    <dgm:cxn modelId="{9A8BD5AA-63BF-46CE-A641-511188E8815B}" type="presParOf" srcId="{D1CFC335-2BA9-4CD9-AE2A-3F13D99ACBA6}" destId="{750B4A0C-C50C-477C-B64D-6009366EC72D}" srcOrd="5" destOrd="0" presId="urn:microsoft.com/office/officeart/2005/8/layout/default"/>
    <dgm:cxn modelId="{9D69F764-D228-4286-BFC7-7AD09E9246C1}" type="presParOf" srcId="{D1CFC335-2BA9-4CD9-AE2A-3F13D99ACBA6}" destId="{AC4215D4-0A6B-4C6F-9DEC-DAC0A501445D}" srcOrd="6" destOrd="0" presId="urn:microsoft.com/office/officeart/2005/8/layout/default"/>
    <dgm:cxn modelId="{FE1CEC22-4D3A-4EAA-9AF0-24AF26AEFC1C}" type="presParOf" srcId="{D1CFC335-2BA9-4CD9-AE2A-3F13D99ACBA6}" destId="{E056DA8A-97E6-496D-BBC9-7732DD1CD0C2}" srcOrd="7" destOrd="0" presId="urn:microsoft.com/office/officeart/2005/8/layout/default"/>
    <dgm:cxn modelId="{55D3B2DA-4178-4023-B5DE-A75F613CEA4A}" type="presParOf" srcId="{D1CFC335-2BA9-4CD9-AE2A-3F13D99ACBA6}" destId="{8F88C2DB-D421-45F9-980A-111AAEEA066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8F887-A4FB-434E-9DBA-E2F2B1E22417}">
      <dsp:nvSpPr>
        <dsp:cNvPr id="0" name=""/>
        <dsp:cNvSpPr/>
      </dsp:nvSpPr>
      <dsp:spPr>
        <a:xfrm>
          <a:off x="895033" y="435630"/>
          <a:ext cx="2317919" cy="72103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1">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latin typeface="Times New Roman" pitchFamily="18" charset="0"/>
              <a:cs typeface="Times New Roman" pitchFamily="18" charset="0"/>
            </a:rPr>
            <a:t>Specific</a:t>
          </a:r>
          <a:endParaRPr lang="ru-RU" sz="3600" kern="1200" dirty="0">
            <a:latin typeface="Times New Roman" pitchFamily="18" charset="0"/>
            <a:cs typeface="Times New Roman" pitchFamily="18" charset="0"/>
          </a:endParaRPr>
        </a:p>
      </dsp:txBody>
      <dsp:txXfrm>
        <a:off x="895033" y="435630"/>
        <a:ext cx="2317919" cy="721033"/>
      </dsp:txXfrm>
    </dsp:sp>
    <dsp:sp modelId="{CD95ADCB-A25F-4B6C-A9AD-ABFCFC8D8E4D}">
      <dsp:nvSpPr>
        <dsp:cNvPr id="0" name=""/>
        <dsp:cNvSpPr/>
      </dsp:nvSpPr>
      <dsp:spPr>
        <a:xfrm>
          <a:off x="3962234" y="435630"/>
          <a:ext cx="2230441" cy="72103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1">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Measurable</a:t>
          </a:r>
          <a:endParaRPr lang="ru-RU" sz="2600" kern="1200" dirty="0"/>
        </a:p>
      </dsp:txBody>
      <dsp:txXfrm>
        <a:off x="3962234" y="435630"/>
        <a:ext cx="2230441" cy="721033"/>
      </dsp:txXfrm>
    </dsp:sp>
    <dsp:sp modelId="{6BD75AD2-78E6-4F75-845E-05F3278215B7}">
      <dsp:nvSpPr>
        <dsp:cNvPr id="0" name=""/>
        <dsp:cNvSpPr/>
      </dsp:nvSpPr>
      <dsp:spPr>
        <a:xfrm>
          <a:off x="154137" y="1448932"/>
          <a:ext cx="2381273" cy="675301"/>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1">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Achievable</a:t>
          </a:r>
          <a:endParaRPr lang="ru-RU" sz="2600" kern="1200" dirty="0"/>
        </a:p>
      </dsp:txBody>
      <dsp:txXfrm>
        <a:off x="154137" y="1448932"/>
        <a:ext cx="2381273" cy="675301"/>
      </dsp:txXfrm>
    </dsp:sp>
    <dsp:sp modelId="{AC4215D4-0A6B-4C6F-9DEC-DAC0A501445D}">
      <dsp:nvSpPr>
        <dsp:cNvPr id="0" name=""/>
        <dsp:cNvSpPr/>
      </dsp:nvSpPr>
      <dsp:spPr>
        <a:xfrm>
          <a:off x="2952355" y="1444693"/>
          <a:ext cx="2346121" cy="63215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1">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Relevant</a:t>
          </a:r>
          <a:endParaRPr lang="ru-RU" sz="2600" kern="1200" dirty="0"/>
        </a:p>
      </dsp:txBody>
      <dsp:txXfrm>
        <a:off x="2952355" y="1444693"/>
        <a:ext cx="2346121" cy="632153"/>
      </dsp:txXfrm>
    </dsp:sp>
    <dsp:sp modelId="{8F88C2DB-D421-45F9-980A-111AAEEA066A}">
      <dsp:nvSpPr>
        <dsp:cNvPr id="0" name=""/>
        <dsp:cNvSpPr/>
      </dsp:nvSpPr>
      <dsp:spPr>
        <a:xfrm>
          <a:off x="5760625" y="1516703"/>
          <a:ext cx="2169039" cy="56408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1">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Time Bound</a:t>
          </a:r>
          <a:endParaRPr lang="ru-RU" sz="2600" kern="1200" dirty="0"/>
        </a:p>
      </dsp:txBody>
      <dsp:txXfrm>
        <a:off x="5760625" y="1516703"/>
        <a:ext cx="2169039" cy="5640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C02441A0-EDD5-4DC5-97A3-E5B1D27E2C02}" type="datetimeFigureOut">
              <a:rPr lang="ru-RU"/>
              <a:pPr>
                <a:defRPr/>
              </a:pPr>
              <a:t>18.11.2024</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2A7A30C4-8E23-4E83-9D70-48089AD9BA93}" type="slidenum">
              <a:rPr lang="ru-RU" altLang="ru-RU"/>
              <a:pPr/>
              <a:t>‹#›</a:t>
            </a:fld>
            <a:endParaRPr lang="ru-RU" altLang="ru-RU"/>
          </a:p>
        </p:txBody>
      </p:sp>
    </p:spTree>
    <p:extLst>
      <p:ext uri="{BB962C8B-B14F-4D97-AF65-F5344CB8AC3E}">
        <p14:creationId xmlns:p14="http://schemas.microsoft.com/office/powerpoint/2010/main" val="1118838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E98A713-EB9C-4399-B117-66E96A6E0F01}" type="datetimeFigureOut">
              <a:rPr lang="ru-RU"/>
              <a:pPr>
                <a:defRPr/>
              </a:pPr>
              <a:t>18.11.2024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25F89749-068C-44CA-A69A-B51215DD1765}" type="slidenum">
              <a:rPr lang="ru-RU" altLang="ru-RU"/>
              <a:pPr/>
              <a:t>‹#›</a:t>
            </a:fld>
            <a:endParaRPr lang="ru-RU" altLang="ru-RU"/>
          </a:p>
        </p:txBody>
      </p:sp>
    </p:spTree>
    <p:extLst>
      <p:ext uri="{BB962C8B-B14F-4D97-AF65-F5344CB8AC3E}">
        <p14:creationId xmlns:p14="http://schemas.microsoft.com/office/powerpoint/2010/main" val="3537198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Заголовок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ru-RU"/>
              <a:t>Образец заголовка</a:t>
            </a:r>
            <a:endParaRPr lang="en-US"/>
          </a:p>
        </p:txBody>
      </p:sp>
      <p:sp>
        <p:nvSpPr>
          <p:cNvPr id="17" name="Подзаголовок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4" name="Дата 29"/>
          <p:cNvSpPr>
            <a:spLocks noGrp="1"/>
          </p:cNvSpPr>
          <p:nvPr>
            <p:ph type="dt" sz="half" idx="10"/>
          </p:nvPr>
        </p:nvSpPr>
        <p:spPr/>
        <p:txBody>
          <a:bodyPr/>
          <a:lstStyle>
            <a:lvl1pPr>
              <a:defRPr/>
            </a:lvl1pPr>
          </a:lstStyle>
          <a:p>
            <a:pPr>
              <a:defRPr/>
            </a:pPr>
            <a:fld id="{708EA369-0296-4DD3-8D74-948235A11CC5}" type="datetimeFigureOut">
              <a:rPr lang="ru-RU"/>
              <a:pPr>
                <a:defRPr/>
              </a:pPr>
              <a:t>18.11.2024</a:t>
            </a:fld>
            <a:endParaRPr lang="ru-RU"/>
          </a:p>
        </p:txBody>
      </p:sp>
      <p:sp>
        <p:nvSpPr>
          <p:cNvPr id="5" name="Нижний колонтитул 18"/>
          <p:cNvSpPr>
            <a:spLocks noGrp="1"/>
          </p:cNvSpPr>
          <p:nvPr>
            <p:ph type="ftr" sz="quarter" idx="11"/>
          </p:nvPr>
        </p:nvSpPr>
        <p:spPr/>
        <p:txBody>
          <a:bodyPr/>
          <a:lstStyle>
            <a:lvl1pPr>
              <a:defRPr/>
            </a:lvl1pPr>
          </a:lstStyle>
          <a:p>
            <a:pPr>
              <a:defRPr/>
            </a:pPr>
            <a:endParaRPr lang="ru-RU"/>
          </a:p>
        </p:txBody>
      </p:sp>
      <p:sp>
        <p:nvSpPr>
          <p:cNvPr id="6" name="Номер слайда 26"/>
          <p:cNvSpPr>
            <a:spLocks noGrp="1"/>
          </p:cNvSpPr>
          <p:nvPr>
            <p:ph type="sldNum" sz="quarter" idx="12"/>
          </p:nvPr>
        </p:nvSpPr>
        <p:spPr/>
        <p:txBody>
          <a:bodyPr/>
          <a:lstStyle>
            <a:lvl1pPr>
              <a:defRPr>
                <a:solidFill>
                  <a:srgbClr val="D1EAEE"/>
                </a:solidFill>
              </a:defRPr>
            </a:lvl1pPr>
          </a:lstStyle>
          <a:p>
            <a:fld id="{9473B918-1DC7-4AB9-AF26-0D0A60A02573}" type="slidenum">
              <a:rPr lang="ru-RU" altLang="ru-RU"/>
              <a:pPr/>
              <a:t>‹#›</a:t>
            </a:fld>
            <a:endParaRPr lang="ru-RU" altLang="ru-RU"/>
          </a:p>
        </p:txBody>
      </p:sp>
    </p:spTree>
    <p:extLst>
      <p:ext uri="{BB962C8B-B14F-4D97-AF65-F5344CB8AC3E}">
        <p14:creationId xmlns:p14="http://schemas.microsoft.com/office/powerpoint/2010/main" val="22988571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BD9956A4-6A8A-4C6D-B44B-451DEE88CE51}" type="datetimeFigureOut">
              <a:rPr lang="ru-RU"/>
              <a:pPr>
                <a:defRPr/>
              </a:pPr>
              <a:t>18.11.2024</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fld id="{BC9E3442-5070-4116-A5C9-C88A2D526B41}" type="slidenum">
              <a:rPr lang="ru-RU" altLang="ru-RU"/>
              <a:pPr/>
              <a:t>‹#›</a:t>
            </a:fld>
            <a:endParaRPr lang="ru-RU" altLang="ru-RU"/>
          </a:p>
        </p:txBody>
      </p:sp>
    </p:spTree>
    <p:extLst>
      <p:ext uri="{BB962C8B-B14F-4D97-AF65-F5344CB8AC3E}">
        <p14:creationId xmlns:p14="http://schemas.microsoft.com/office/powerpoint/2010/main" val="358373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914401"/>
            <a:ext cx="2057400" cy="5211763"/>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914401"/>
            <a:ext cx="6019800" cy="5211763"/>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E361012A-6E31-452D-969A-D3DEE214CB32}" type="datetimeFigureOut">
              <a:rPr lang="ru-RU"/>
              <a:pPr>
                <a:defRPr/>
              </a:pPr>
              <a:t>18.11.2024</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fld id="{2628E7D2-9682-4F7A-9BCE-5DD8A2F28ECA}" type="slidenum">
              <a:rPr lang="ru-RU" altLang="ru-RU"/>
              <a:pPr/>
              <a:t>‹#›</a:t>
            </a:fld>
            <a:endParaRPr lang="ru-RU" altLang="ru-RU"/>
          </a:p>
        </p:txBody>
      </p:sp>
    </p:spTree>
    <p:extLst>
      <p:ext uri="{BB962C8B-B14F-4D97-AF65-F5344CB8AC3E}">
        <p14:creationId xmlns:p14="http://schemas.microsoft.com/office/powerpoint/2010/main" val="1301563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5614289B-3204-4524-8DDB-71EB26C43EA3}" type="datetimeFigureOut">
              <a:rPr lang="ru-RU"/>
              <a:pPr>
                <a:defRPr/>
              </a:pPr>
              <a:t>18.11.2024</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fld id="{BB2E234E-9CF7-43B3-BA20-C0880EDA72B3}" type="slidenum">
              <a:rPr lang="ru-RU" altLang="ru-RU"/>
              <a:pPr/>
              <a:t>‹#›</a:t>
            </a:fld>
            <a:endParaRPr lang="ru-RU" altLang="ru-RU"/>
          </a:p>
        </p:txBody>
      </p:sp>
    </p:spTree>
    <p:extLst>
      <p:ext uri="{BB962C8B-B14F-4D97-AF65-F5344CB8AC3E}">
        <p14:creationId xmlns:p14="http://schemas.microsoft.com/office/powerpoint/2010/main" val="369162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ru-RU"/>
              <a:t>Образец заголовка</a:t>
            </a:r>
            <a:endParaRPr lang="en-US"/>
          </a:p>
        </p:txBody>
      </p:sp>
      <p:sp>
        <p:nvSpPr>
          <p:cNvPr id="3" name="Текст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pPr>
              <a:defRPr/>
            </a:pPr>
            <a:fld id="{6192EF12-91CE-4F6B-9325-06D7E034C762}" type="datetimeFigureOut">
              <a:rPr lang="ru-RU"/>
              <a:pPr>
                <a:defRPr/>
              </a:pPr>
              <a:t>18.11.2024</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solidFill>
                  <a:srgbClr val="D1EAEE"/>
                </a:solidFill>
              </a:defRPr>
            </a:lvl1pPr>
          </a:lstStyle>
          <a:p>
            <a:fld id="{E3220E9D-EE9B-45B6-A967-BBC89DE0D3D0}" type="slidenum">
              <a:rPr lang="ru-RU" altLang="ru-RU"/>
              <a:pPr/>
              <a:t>‹#›</a:t>
            </a:fld>
            <a:endParaRPr lang="ru-RU" altLang="ru-RU"/>
          </a:p>
        </p:txBody>
      </p:sp>
    </p:spTree>
    <p:extLst>
      <p:ext uri="{BB962C8B-B14F-4D97-AF65-F5344CB8AC3E}">
        <p14:creationId xmlns:p14="http://schemas.microsoft.com/office/powerpoint/2010/main" val="103635918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a:lstStyle/>
          <a:p>
            <a:r>
              <a:rPr lang="ru-RU"/>
              <a:t>Образец заголовка</a:t>
            </a:r>
            <a:endParaRPr lang="en-US"/>
          </a:p>
        </p:txBody>
      </p:sp>
      <p:sp>
        <p:nvSpPr>
          <p:cNvPr id="3" name="Содержимое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Содержимое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9"/>
          <p:cNvSpPr>
            <a:spLocks noGrp="1"/>
          </p:cNvSpPr>
          <p:nvPr>
            <p:ph type="dt" sz="half" idx="10"/>
          </p:nvPr>
        </p:nvSpPr>
        <p:spPr/>
        <p:txBody>
          <a:bodyPr/>
          <a:lstStyle>
            <a:lvl1pPr>
              <a:defRPr/>
            </a:lvl1pPr>
          </a:lstStyle>
          <a:p>
            <a:pPr>
              <a:defRPr/>
            </a:pPr>
            <a:fld id="{8B92C9AD-E800-4A33-BC76-CB4B0FE6D575}" type="datetimeFigureOut">
              <a:rPr lang="ru-RU"/>
              <a:pPr>
                <a:defRPr/>
              </a:pPr>
              <a:t>18.11.2024</a:t>
            </a:fld>
            <a:endParaRPr lang="ru-RU"/>
          </a:p>
        </p:txBody>
      </p:sp>
      <p:sp>
        <p:nvSpPr>
          <p:cNvPr id="6" name="Нижний колонтитул 21"/>
          <p:cNvSpPr>
            <a:spLocks noGrp="1"/>
          </p:cNvSpPr>
          <p:nvPr>
            <p:ph type="ftr" sz="quarter" idx="11"/>
          </p:nvPr>
        </p:nvSpPr>
        <p:spPr/>
        <p:txBody>
          <a:bodyPr/>
          <a:lstStyle>
            <a:lvl1pPr>
              <a:defRPr/>
            </a:lvl1pPr>
          </a:lstStyle>
          <a:p>
            <a:pPr>
              <a:defRPr/>
            </a:pPr>
            <a:endParaRPr lang="ru-RU"/>
          </a:p>
        </p:txBody>
      </p:sp>
      <p:sp>
        <p:nvSpPr>
          <p:cNvPr id="7" name="Номер слайда 17"/>
          <p:cNvSpPr>
            <a:spLocks noGrp="1"/>
          </p:cNvSpPr>
          <p:nvPr>
            <p:ph type="sldNum" sz="quarter" idx="12"/>
          </p:nvPr>
        </p:nvSpPr>
        <p:spPr/>
        <p:txBody>
          <a:bodyPr/>
          <a:lstStyle>
            <a:lvl1pPr>
              <a:defRPr/>
            </a:lvl1pPr>
          </a:lstStyle>
          <a:p>
            <a:fld id="{D79D953B-C335-4967-AA87-5260935440A0}" type="slidenum">
              <a:rPr lang="ru-RU" altLang="ru-RU"/>
              <a:pPr/>
              <a:t>‹#›</a:t>
            </a:fld>
            <a:endParaRPr lang="ru-RU" altLang="ru-RU"/>
          </a:p>
        </p:txBody>
      </p:sp>
    </p:spTree>
    <p:extLst>
      <p:ext uri="{BB962C8B-B14F-4D97-AF65-F5344CB8AC3E}">
        <p14:creationId xmlns:p14="http://schemas.microsoft.com/office/powerpoint/2010/main" val="671135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a:lstStyle>
            <a:lvl1pPr>
              <a:defRPr/>
            </a:lvl1pPr>
          </a:lstStyle>
          <a:p>
            <a:r>
              <a:rPr lang="ru-RU"/>
              <a:t>Образец заголовка</a:t>
            </a:r>
            <a:endParaRPr lang="en-US"/>
          </a:p>
        </p:txBody>
      </p:sp>
      <p:sp>
        <p:nvSpPr>
          <p:cNvPr id="3" name="Текст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5" name="Содержимое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Содержимое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9"/>
          <p:cNvSpPr>
            <a:spLocks noGrp="1"/>
          </p:cNvSpPr>
          <p:nvPr>
            <p:ph type="dt" sz="half" idx="10"/>
          </p:nvPr>
        </p:nvSpPr>
        <p:spPr/>
        <p:txBody>
          <a:bodyPr/>
          <a:lstStyle>
            <a:lvl1pPr>
              <a:defRPr/>
            </a:lvl1pPr>
          </a:lstStyle>
          <a:p>
            <a:pPr>
              <a:defRPr/>
            </a:pPr>
            <a:fld id="{BF6D3A0B-D2A7-4275-B952-5DCDFB9140F6}" type="datetimeFigureOut">
              <a:rPr lang="ru-RU"/>
              <a:pPr>
                <a:defRPr/>
              </a:pPr>
              <a:t>18.11.2024</a:t>
            </a:fld>
            <a:endParaRPr lang="ru-RU"/>
          </a:p>
        </p:txBody>
      </p:sp>
      <p:sp>
        <p:nvSpPr>
          <p:cNvPr id="8" name="Нижний колонтитул 21"/>
          <p:cNvSpPr>
            <a:spLocks noGrp="1"/>
          </p:cNvSpPr>
          <p:nvPr>
            <p:ph type="ftr" sz="quarter" idx="11"/>
          </p:nvPr>
        </p:nvSpPr>
        <p:spPr/>
        <p:txBody>
          <a:bodyPr/>
          <a:lstStyle>
            <a:lvl1pPr>
              <a:defRPr/>
            </a:lvl1pPr>
          </a:lstStyle>
          <a:p>
            <a:pPr>
              <a:defRPr/>
            </a:pPr>
            <a:endParaRPr lang="ru-RU"/>
          </a:p>
        </p:txBody>
      </p:sp>
      <p:sp>
        <p:nvSpPr>
          <p:cNvPr id="9" name="Номер слайда 17"/>
          <p:cNvSpPr>
            <a:spLocks noGrp="1"/>
          </p:cNvSpPr>
          <p:nvPr>
            <p:ph type="sldNum" sz="quarter" idx="12"/>
          </p:nvPr>
        </p:nvSpPr>
        <p:spPr/>
        <p:txBody>
          <a:bodyPr/>
          <a:lstStyle>
            <a:lvl1pPr>
              <a:defRPr/>
            </a:lvl1pPr>
          </a:lstStyle>
          <a:p>
            <a:fld id="{A5525F48-4154-42A0-B231-8FC9CD1192F2}" type="slidenum">
              <a:rPr lang="ru-RU" altLang="ru-RU"/>
              <a:pPr/>
              <a:t>‹#›</a:t>
            </a:fld>
            <a:endParaRPr lang="ru-RU" altLang="ru-RU"/>
          </a:p>
        </p:txBody>
      </p:sp>
    </p:spTree>
    <p:extLst>
      <p:ext uri="{BB962C8B-B14F-4D97-AF65-F5344CB8AC3E}">
        <p14:creationId xmlns:p14="http://schemas.microsoft.com/office/powerpoint/2010/main" val="2674237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ru-RU"/>
              <a:t>Образец заголовка</a:t>
            </a:r>
            <a:endParaRPr lang="en-US"/>
          </a:p>
        </p:txBody>
      </p:sp>
      <p:sp>
        <p:nvSpPr>
          <p:cNvPr id="3" name="Дата 9"/>
          <p:cNvSpPr>
            <a:spLocks noGrp="1"/>
          </p:cNvSpPr>
          <p:nvPr>
            <p:ph type="dt" sz="half" idx="10"/>
          </p:nvPr>
        </p:nvSpPr>
        <p:spPr/>
        <p:txBody>
          <a:bodyPr/>
          <a:lstStyle>
            <a:lvl1pPr>
              <a:defRPr/>
            </a:lvl1pPr>
          </a:lstStyle>
          <a:p>
            <a:pPr>
              <a:defRPr/>
            </a:pPr>
            <a:fld id="{3940C6E6-EE6E-4618-A521-877229B7EE7C}" type="datetimeFigureOut">
              <a:rPr lang="ru-RU"/>
              <a:pPr>
                <a:defRPr/>
              </a:pPr>
              <a:t>18.11.2024</a:t>
            </a:fld>
            <a:endParaRPr lang="ru-RU"/>
          </a:p>
        </p:txBody>
      </p:sp>
      <p:sp>
        <p:nvSpPr>
          <p:cNvPr id="4" name="Нижний колонтитул 21"/>
          <p:cNvSpPr>
            <a:spLocks noGrp="1"/>
          </p:cNvSpPr>
          <p:nvPr>
            <p:ph type="ftr" sz="quarter" idx="11"/>
          </p:nvPr>
        </p:nvSpPr>
        <p:spPr/>
        <p:txBody>
          <a:bodyPr/>
          <a:lstStyle>
            <a:lvl1pPr>
              <a:defRPr/>
            </a:lvl1pPr>
          </a:lstStyle>
          <a:p>
            <a:pPr>
              <a:defRPr/>
            </a:pPr>
            <a:endParaRPr lang="ru-RU"/>
          </a:p>
        </p:txBody>
      </p:sp>
      <p:sp>
        <p:nvSpPr>
          <p:cNvPr id="5" name="Номер слайда 17"/>
          <p:cNvSpPr>
            <a:spLocks noGrp="1"/>
          </p:cNvSpPr>
          <p:nvPr>
            <p:ph type="sldNum" sz="quarter" idx="12"/>
          </p:nvPr>
        </p:nvSpPr>
        <p:spPr/>
        <p:txBody>
          <a:bodyPr/>
          <a:lstStyle>
            <a:lvl1pPr>
              <a:defRPr/>
            </a:lvl1pPr>
          </a:lstStyle>
          <a:p>
            <a:fld id="{2608526F-41D2-4F3E-BFFE-3384670F291D}" type="slidenum">
              <a:rPr lang="ru-RU" altLang="ru-RU"/>
              <a:pPr/>
              <a:t>‹#›</a:t>
            </a:fld>
            <a:endParaRPr lang="ru-RU" altLang="ru-RU"/>
          </a:p>
        </p:txBody>
      </p:sp>
    </p:spTree>
    <p:extLst>
      <p:ext uri="{BB962C8B-B14F-4D97-AF65-F5344CB8AC3E}">
        <p14:creationId xmlns:p14="http://schemas.microsoft.com/office/powerpoint/2010/main" val="641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9"/>
          <p:cNvSpPr>
            <a:spLocks noGrp="1"/>
          </p:cNvSpPr>
          <p:nvPr>
            <p:ph type="dt" sz="half" idx="10"/>
          </p:nvPr>
        </p:nvSpPr>
        <p:spPr/>
        <p:txBody>
          <a:bodyPr/>
          <a:lstStyle>
            <a:lvl1pPr>
              <a:defRPr/>
            </a:lvl1pPr>
          </a:lstStyle>
          <a:p>
            <a:pPr>
              <a:defRPr/>
            </a:pPr>
            <a:fld id="{26F0C068-CD6C-4412-8F09-B532FADCD886}" type="datetimeFigureOut">
              <a:rPr lang="ru-RU"/>
              <a:pPr>
                <a:defRPr/>
              </a:pPr>
              <a:t>18.11.2024</a:t>
            </a:fld>
            <a:endParaRPr lang="ru-RU"/>
          </a:p>
        </p:txBody>
      </p:sp>
      <p:sp>
        <p:nvSpPr>
          <p:cNvPr id="3" name="Нижний колонтитул 21"/>
          <p:cNvSpPr>
            <a:spLocks noGrp="1"/>
          </p:cNvSpPr>
          <p:nvPr>
            <p:ph type="ftr" sz="quarter" idx="11"/>
          </p:nvPr>
        </p:nvSpPr>
        <p:spPr/>
        <p:txBody>
          <a:bodyPr/>
          <a:lstStyle>
            <a:lvl1pPr>
              <a:defRPr/>
            </a:lvl1pPr>
          </a:lstStyle>
          <a:p>
            <a:pPr>
              <a:defRPr/>
            </a:pPr>
            <a:endParaRPr lang="ru-RU"/>
          </a:p>
        </p:txBody>
      </p:sp>
      <p:sp>
        <p:nvSpPr>
          <p:cNvPr id="4" name="Номер слайда 17"/>
          <p:cNvSpPr>
            <a:spLocks noGrp="1"/>
          </p:cNvSpPr>
          <p:nvPr>
            <p:ph type="sldNum" sz="quarter" idx="12"/>
          </p:nvPr>
        </p:nvSpPr>
        <p:spPr/>
        <p:txBody>
          <a:bodyPr/>
          <a:lstStyle>
            <a:lvl1pPr>
              <a:defRPr/>
            </a:lvl1pPr>
          </a:lstStyle>
          <a:p>
            <a:fld id="{E10F86F6-1A1F-4F56-8D57-46D1512FBCA5}" type="slidenum">
              <a:rPr lang="ru-RU" altLang="ru-RU"/>
              <a:pPr/>
              <a:t>‹#›</a:t>
            </a:fld>
            <a:endParaRPr lang="ru-RU" altLang="ru-RU"/>
          </a:p>
        </p:txBody>
      </p:sp>
    </p:spTree>
    <p:extLst>
      <p:ext uri="{BB962C8B-B14F-4D97-AF65-F5344CB8AC3E}">
        <p14:creationId xmlns:p14="http://schemas.microsoft.com/office/powerpoint/2010/main" val="121747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ru-RU"/>
              <a:t>Образец заголовка</a:t>
            </a:r>
            <a:endParaRPr lang="en-US"/>
          </a:p>
        </p:txBody>
      </p:sp>
      <p:sp>
        <p:nvSpPr>
          <p:cNvPr id="3" name="Текст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ru-RU"/>
              <a:t>Образец текста</a:t>
            </a:r>
          </a:p>
        </p:txBody>
      </p:sp>
      <p:sp>
        <p:nvSpPr>
          <p:cNvPr id="4" name="Содержимое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9"/>
          <p:cNvSpPr>
            <a:spLocks noGrp="1"/>
          </p:cNvSpPr>
          <p:nvPr>
            <p:ph type="dt" sz="half" idx="10"/>
          </p:nvPr>
        </p:nvSpPr>
        <p:spPr/>
        <p:txBody>
          <a:bodyPr/>
          <a:lstStyle>
            <a:lvl1pPr>
              <a:defRPr/>
            </a:lvl1pPr>
          </a:lstStyle>
          <a:p>
            <a:pPr>
              <a:defRPr/>
            </a:pPr>
            <a:fld id="{47825B72-260A-4D87-BEAE-D53A645EFF9B}" type="datetimeFigureOut">
              <a:rPr lang="ru-RU"/>
              <a:pPr>
                <a:defRPr/>
              </a:pPr>
              <a:t>18.11.2024</a:t>
            </a:fld>
            <a:endParaRPr lang="ru-RU"/>
          </a:p>
        </p:txBody>
      </p:sp>
      <p:sp>
        <p:nvSpPr>
          <p:cNvPr id="6" name="Нижний колонтитул 21"/>
          <p:cNvSpPr>
            <a:spLocks noGrp="1"/>
          </p:cNvSpPr>
          <p:nvPr>
            <p:ph type="ftr" sz="quarter" idx="11"/>
          </p:nvPr>
        </p:nvSpPr>
        <p:spPr/>
        <p:txBody>
          <a:bodyPr/>
          <a:lstStyle>
            <a:lvl1pPr>
              <a:defRPr/>
            </a:lvl1pPr>
          </a:lstStyle>
          <a:p>
            <a:pPr>
              <a:defRPr/>
            </a:pPr>
            <a:endParaRPr lang="ru-RU"/>
          </a:p>
        </p:txBody>
      </p:sp>
      <p:sp>
        <p:nvSpPr>
          <p:cNvPr id="7" name="Номер слайда 17"/>
          <p:cNvSpPr>
            <a:spLocks noGrp="1"/>
          </p:cNvSpPr>
          <p:nvPr>
            <p:ph type="sldNum" sz="quarter" idx="12"/>
          </p:nvPr>
        </p:nvSpPr>
        <p:spPr/>
        <p:txBody>
          <a:bodyPr/>
          <a:lstStyle>
            <a:lvl1pPr>
              <a:defRPr/>
            </a:lvl1pPr>
          </a:lstStyle>
          <a:p>
            <a:fld id="{D33220CC-E129-41F6-8BB4-399A28ED26E1}" type="slidenum">
              <a:rPr lang="ru-RU" altLang="ru-RU"/>
              <a:pPr/>
              <a:t>‹#›</a:t>
            </a:fld>
            <a:endParaRPr lang="ru-RU" altLang="ru-RU"/>
          </a:p>
        </p:txBody>
      </p:sp>
    </p:spTree>
    <p:extLst>
      <p:ext uri="{BB962C8B-B14F-4D97-AF65-F5344CB8AC3E}">
        <p14:creationId xmlns:p14="http://schemas.microsoft.com/office/powerpoint/2010/main" val="133324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5" name="Прямоугольник с одним вырезанным скругленным углом 13"/>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Прямоугольный треугольник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Полилиния 15"/>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8" name="Полилиния 16"/>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2" name="Заголовок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ru-RU"/>
              <a:t>Образец заголовка</a:t>
            </a:r>
            <a:endParaRPr lang="en-US"/>
          </a:p>
        </p:txBody>
      </p:sp>
      <p:sp>
        <p:nvSpPr>
          <p:cNvPr id="4" name="Текст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ru-RU"/>
              <a:t>Образец текста</a:t>
            </a:r>
          </a:p>
        </p:txBody>
      </p:sp>
      <p:sp>
        <p:nvSpPr>
          <p:cNvPr id="3" name="Рисунок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ru-RU" noProof="0"/>
              <a:t>Вставка рисунка</a:t>
            </a:r>
            <a:endParaRPr lang="en-US" noProof="0" dirty="0"/>
          </a:p>
        </p:txBody>
      </p:sp>
      <p:sp>
        <p:nvSpPr>
          <p:cNvPr id="9" name="Дата 4"/>
          <p:cNvSpPr>
            <a:spLocks noGrp="1"/>
          </p:cNvSpPr>
          <p:nvPr>
            <p:ph type="dt" sz="half" idx="10"/>
          </p:nvPr>
        </p:nvSpPr>
        <p:spPr/>
        <p:txBody>
          <a:bodyPr/>
          <a:lstStyle>
            <a:lvl1pPr>
              <a:defRPr/>
            </a:lvl1pPr>
          </a:lstStyle>
          <a:p>
            <a:pPr>
              <a:defRPr/>
            </a:pPr>
            <a:fld id="{BBC1DABD-ADFE-4F83-844A-71250C04E49B}" type="datetimeFigureOut">
              <a:rPr lang="ru-RU"/>
              <a:pPr>
                <a:defRPr/>
              </a:pPr>
              <a:t>18.11.2024</a:t>
            </a:fld>
            <a:endParaRPr lang="ru-RU"/>
          </a:p>
        </p:txBody>
      </p:sp>
      <p:sp>
        <p:nvSpPr>
          <p:cNvPr id="10" name="Нижний колонтитул 5"/>
          <p:cNvSpPr>
            <a:spLocks noGrp="1"/>
          </p:cNvSpPr>
          <p:nvPr>
            <p:ph type="ftr" sz="quarter" idx="11"/>
          </p:nvPr>
        </p:nvSpPr>
        <p:spPr/>
        <p:txBody>
          <a:bodyPr/>
          <a:lstStyle>
            <a:lvl1pPr>
              <a:defRPr/>
            </a:lvl1pPr>
          </a:lstStyle>
          <a:p>
            <a:pPr>
              <a:defRPr/>
            </a:pPr>
            <a:endParaRPr lang="ru-RU"/>
          </a:p>
        </p:txBody>
      </p:sp>
      <p:sp>
        <p:nvSpPr>
          <p:cNvPr id="11" name="Номер слайда 6"/>
          <p:cNvSpPr>
            <a:spLocks noGrp="1"/>
          </p:cNvSpPr>
          <p:nvPr>
            <p:ph type="sldNum" sz="quarter" idx="12"/>
          </p:nvPr>
        </p:nvSpPr>
        <p:spPr>
          <a:xfrm>
            <a:off x="8077200" y="6356350"/>
            <a:ext cx="609600" cy="365125"/>
          </a:xfrm>
        </p:spPr>
        <p:txBody>
          <a:bodyPr/>
          <a:lstStyle>
            <a:lvl1pPr>
              <a:defRPr/>
            </a:lvl1pPr>
          </a:lstStyle>
          <a:p>
            <a:fld id="{3B507A8E-3957-4DDB-B880-EB584CBF8203}" type="slidenum">
              <a:rPr lang="ru-RU" altLang="ru-RU"/>
              <a:pPr/>
              <a:t>‹#›</a:t>
            </a:fld>
            <a:endParaRPr lang="ru-RU" altLang="ru-RU"/>
          </a:p>
        </p:txBody>
      </p:sp>
    </p:spTree>
    <p:extLst>
      <p:ext uri="{BB962C8B-B14F-4D97-AF65-F5344CB8AC3E}">
        <p14:creationId xmlns:p14="http://schemas.microsoft.com/office/powerpoint/2010/main" val="3413886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Полилиния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8" name="Полилиния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1028" name="Заголовок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ru-RU" altLang="ru-RU" smtClean="0"/>
              <a:t>Образец заголовка</a:t>
            </a:r>
            <a:endParaRPr lang="en-US" altLang="ru-RU" smtClean="0"/>
          </a:p>
        </p:txBody>
      </p:sp>
      <p:sp>
        <p:nvSpPr>
          <p:cNvPr id="1029" name="Текст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10" name="Дата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fld id="{FF06153E-2314-43D4-9D5E-D39CEE51C19B}" type="datetimeFigureOut">
              <a:rPr lang="ru-RU"/>
              <a:pPr>
                <a:defRPr/>
              </a:pPr>
              <a:t>18.11.2024</a:t>
            </a:fld>
            <a:endParaRPr lang="ru-RU"/>
          </a:p>
        </p:txBody>
      </p:sp>
      <p:sp>
        <p:nvSpPr>
          <p:cNvPr id="22" name="Нижний колонтитул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ru-RU"/>
          </a:p>
        </p:txBody>
      </p:sp>
      <p:sp>
        <p:nvSpPr>
          <p:cNvPr id="18" name="Номер слайда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fld id="{B6842887-DED7-4362-BFD2-EB06F864D3C5}" type="slidenum">
              <a:rPr lang="ru-RU" altLang="ru-RU"/>
              <a:pPr/>
              <a:t>‹#›</a:t>
            </a:fld>
            <a:endParaRPr lang="ru-RU" altLang="ru-RU"/>
          </a:p>
        </p:txBody>
      </p:sp>
      <p:grpSp>
        <p:nvGrpSpPr>
          <p:cNvPr id="1033" name="Группа 1"/>
          <p:cNvGrpSpPr>
            <a:grpSpLocks/>
          </p:cNvGrpSpPr>
          <p:nvPr/>
        </p:nvGrpSpPr>
        <p:grpSpPr bwMode="auto">
          <a:xfrm>
            <a:off x="-19050" y="203200"/>
            <a:ext cx="9180513" cy="647700"/>
            <a:chOff x="-19045" y="216550"/>
            <a:chExt cx="9180548" cy="649224"/>
          </a:xfrm>
        </p:grpSpPr>
        <p:sp>
          <p:nvSpPr>
            <p:cNvPr id="12" name="Полилиния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lang="en-US"/>
            </a:p>
          </p:txBody>
        </p:sp>
        <p:sp>
          <p:nvSpPr>
            <p:cNvPr id="13" name="Полилиния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lang="en-US"/>
            </a:p>
          </p:txBody>
        </p:sp>
      </p:grpSp>
    </p:spTree>
  </p:cSld>
  <p:clrMap bg1="lt1" tx1="dk1" bg2="lt2" tx2="dk2" accent1="accent1" accent2="accent2" accent3="accent3" accent4="accent4" accent5="accent5" accent6="accent6" hlink="hlink" folHlink="folHlink"/>
  <p:sldLayoutIdLst>
    <p:sldLayoutId id="2147483897" r:id="rId1"/>
    <p:sldLayoutId id="2147483889" r:id="rId2"/>
    <p:sldLayoutId id="2147483898" r:id="rId3"/>
    <p:sldLayoutId id="2147483890" r:id="rId4"/>
    <p:sldLayoutId id="2147483891" r:id="rId5"/>
    <p:sldLayoutId id="2147483892" r:id="rId6"/>
    <p:sldLayoutId id="2147483893" r:id="rId7"/>
    <p:sldLayoutId id="2147483894" r:id="rId8"/>
    <p:sldLayoutId id="2147483899" r:id="rId9"/>
    <p:sldLayoutId id="2147483895" r:id="rId10"/>
    <p:sldLayoutId id="2147483896"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170" name="Рисунок 7" descr="why-elearning-artic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Box 8"/>
          <p:cNvSpPr txBox="1">
            <a:spLocks noChangeArrowheads="1"/>
          </p:cNvSpPr>
          <p:nvPr/>
        </p:nvSpPr>
        <p:spPr bwMode="auto">
          <a:xfrm>
            <a:off x="1000125" y="1785938"/>
            <a:ext cx="6786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ru-RU" altLang="ru-RU" sz="1800">
              <a:latin typeface="Calibri" panose="020F0502020204030204" pitchFamily="34" charset="0"/>
            </a:endParaRPr>
          </a:p>
        </p:txBody>
      </p:sp>
      <p:sp>
        <p:nvSpPr>
          <p:cNvPr id="7172" name="Rectangle 6"/>
          <p:cNvSpPr>
            <a:spLocks noChangeArrowheads="1"/>
          </p:cNvSpPr>
          <p:nvPr/>
        </p:nvSpPr>
        <p:spPr bwMode="auto">
          <a:xfrm>
            <a:off x="428625" y="138113"/>
            <a:ext cx="7929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spcBef>
                <a:spcPct val="0"/>
              </a:spcBef>
              <a:buClrTx/>
              <a:buSzTx/>
              <a:buFontTx/>
              <a:buNone/>
            </a:pPr>
            <a:r>
              <a:rPr lang="kk-KZ" altLang="ru-RU" sz="1800">
                <a:solidFill>
                  <a:srgbClr val="0D0D0D"/>
                </a:solidFill>
                <a:latin typeface="Times New Roman" panose="02020603050405020304" pitchFamily="18" charset="0"/>
                <a:cs typeface="Times New Roman" panose="02020603050405020304" pitchFamily="18" charset="0"/>
              </a:rPr>
              <a:t>                              </a:t>
            </a:r>
            <a:endParaRPr lang="kk-KZ" altLang="ru-RU" sz="1800">
              <a:latin typeface="Times New Roman" panose="02020603050405020304" pitchFamily="18" charset="0"/>
              <a:cs typeface="Times New Roman" panose="02020603050405020304" pitchFamily="18" charset="0"/>
            </a:endParaRPr>
          </a:p>
        </p:txBody>
      </p:sp>
      <p:sp>
        <p:nvSpPr>
          <p:cNvPr id="7173" name="Прямоугольник 13"/>
          <p:cNvSpPr>
            <a:spLocks noChangeArrowheads="1"/>
          </p:cNvSpPr>
          <p:nvPr/>
        </p:nvSpPr>
        <p:spPr bwMode="auto">
          <a:xfrm>
            <a:off x="858838" y="1693863"/>
            <a:ext cx="75009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kk-KZ" altLang="ru-KZ" sz="4800" b="1">
                <a:solidFill>
                  <a:schemeClr val="bg1"/>
                </a:solidFill>
                <a:latin typeface="Times New Roman" panose="02020603050405020304" pitchFamily="18" charset="0"/>
                <a:cs typeface="Times New Roman" panose="02020603050405020304" pitchFamily="18" charset="0"/>
              </a:rPr>
              <a:t>Дәріс №</a:t>
            </a:r>
            <a:r>
              <a:rPr lang="ru-RU" altLang="ru-KZ" sz="4800" b="1">
                <a:solidFill>
                  <a:schemeClr val="bg1"/>
                </a:solidFill>
                <a:latin typeface="Times New Roman" panose="02020603050405020304" pitchFamily="18" charset="0"/>
                <a:cs typeface="Times New Roman" panose="02020603050405020304" pitchFamily="18" charset="0"/>
              </a:rPr>
              <a:t>12                              </a:t>
            </a:r>
            <a:r>
              <a:rPr lang="kk-KZ" altLang="ru-KZ" sz="4800" b="1">
                <a:solidFill>
                  <a:schemeClr val="bg1"/>
                </a:solidFill>
                <a:latin typeface="Times New Roman" panose="02020603050405020304" pitchFamily="18" charset="0"/>
                <a:cs typeface="Times New Roman" panose="02020603050405020304" pitchFamily="18" charset="0"/>
              </a:rPr>
              <a:t>Smart технологиялар</a:t>
            </a:r>
            <a:r>
              <a:rPr lang="kk-KZ" altLang="ru-KZ" sz="2000">
                <a:latin typeface="Times New Roman" panose="02020603050405020304" pitchFamily="18" charset="0"/>
                <a:cs typeface="Times New Roman" panose="02020603050405020304" pitchFamily="18" charset="0"/>
              </a:rPr>
              <a:t>.</a:t>
            </a:r>
            <a:endParaRPr lang="ru-RU" altLang="ru-KZ" sz="2000">
              <a:latin typeface="Times New Roman" panose="02020603050405020304" pitchFamily="18" charset="0"/>
              <a:cs typeface="Times New Roman" panose="02020603050405020304" pitchFamily="18" charset="0"/>
            </a:endParaRPr>
          </a:p>
        </p:txBody>
      </p:sp>
      <p:sp>
        <p:nvSpPr>
          <p:cNvPr id="17" name="TextBox 16"/>
          <p:cNvSpPr txBox="1"/>
          <p:nvPr/>
        </p:nvSpPr>
        <p:spPr>
          <a:xfrm>
            <a:off x="3357563" y="6286500"/>
            <a:ext cx="2000250" cy="369888"/>
          </a:xfrm>
          <a:prstGeom prst="rect">
            <a:avLst/>
          </a:prstGeom>
          <a:noFill/>
        </p:spPr>
        <p:txBody>
          <a:bodyPr>
            <a:spAutoFit/>
          </a:bodyPr>
          <a:lstStyle/>
          <a:p>
            <a:pPr eaLnBrk="1" hangingPunct="1">
              <a:defRPr/>
            </a:pPr>
            <a:r>
              <a:rPr lang="kk-KZ" dirty="0">
                <a:solidFill>
                  <a:schemeClr val="bg1">
                    <a:lumMod val="95000"/>
                    <a:lumOff val="5000"/>
                  </a:schemeClr>
                </a:solidFill>
              </a:rPr>
              <a:t>Семей 201</a:t>
            </a:r>
            <a:r>
              <a:rPr lang="en-US" dirty="0">
                <a:solidFill>
                  <a:schemeClr val="bg1">
                    <a:lumMod val="95000"/>
                    <a:lumOff val="5000"/>
                  </a:schemeClr>
                </a:solidFill>
              </a:rPr>
              <a:t>8</a:t>
            </a:r>
            <a:r>
              <a:rPr lang="kk-KZ" dirty="0">
                <a:solidFill>
                  <a:schemeClr val="bg1">
                    <a:lumMod val="95000"/>
                    <a:lumOff val="5000"/>
                  </a:schemeClr>
                </a:solidFill>
              </a:rPr>
              <a:t> жыл</a:t>
            </a:r>
            <a:endParaRPr lang="ru-RU" dirty="0">
              <a:solidFill>
                <a:schemeClr val="bg1">
                  <a:lumMod val="95000"/>
                  <a:lumOff val="5000"/>
                </a:schemeClr>
              </a:solidFill>
            </a:endParaRPr>
          </a:p>
        </p:txBody>
      </p:sp>
    </p:spTree>
  </p:cSld>
  <p:clrMapOvr>
    <a:masterClrMapping/>
  </p:clrMapOvr>
  <p:transition spd="slow">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5964" y="1035313"/>
            <a:ext cx="8496944" cy="1169551"/>
          </a:xfrm>
          <a:prstGeom prst="rect">
            <a:avLst/>
          </a:prstGeom>
        </p:spPr>
        <p:txBody>
          <a:bodyPr wrap="square">
            <a:spAutoFit/>
          </a:bodyPr>
          <a:lstStyle/>
          <a:p>
            <a:pPr algn="just"/>
            <a:r>
              <a:rPr lang="ru-RU" sz="2400" b="1" dirty="0" smtClean="0">
                <a:effectLst/>
                <a:latin typeface="Times New Roman" panose="02020603050405020304" pitchFamily="18" charset="0"/>
                <a:ea typeface="Times New Roman" panose="02020603050405020304" pitchFamily="18" charset="0"/>
                <a:cs typeface="Times New Roman" panose="02020603050405020304" pitchFamily="18" charset="0"/>
              </a:rPr>
              <a:t>2. SMART </a:t>
            </a:r>
            <a:r>
              <a:rPr lang="ru-RU" sz="24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технологиялардың</a:t>
            </a:r>
            <a:r>
              <a:rPr lang="ru-RU" sz="2400" b="1"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4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негізгі</a:t>
            </a:r>
            <a:r>
              <a:rPr lang="ru-RU" sz="2400" b="1"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4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бағыттары</a:t>
            </a:r>
            <a:r>
              <a:rPr lang="ru-RU"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SMART </a:t>
            </a:r>
            <a:r>
              <a:rPr lang="ru-RU"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технологиялардың</a:t>
            </a:r>
            <a:r>
              <a:rPr lang="ru-RU"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негізгі</a:t>
            </a:r>
            <a:r>
              <a:rPr lang="ru-RU"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бағыттары</a:t>
            </a:r>
            <a:r>
              <a:rPr lang="ru-RU"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мыналар</a:t>
            </a:r>
            <a:r>
              <a:rPr lang="ru-RU"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p>
          <a:p>
            <a:pPr algn="just"/>
            <a:endParaRPr lang="ru-RU" sz="22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Прямоугольник 2"/>
          <p:cNvSpPr/>
          <p:nvPr/>
        </p:nvSpPr>
        <p:spPr>
          <a:xfrm>
            <a:off x="245964" y="2060848"/>
            <a:ext cx="5262140" cy="3416320"/>
          </a:xfrm>
          <a:prstGeom prst="rect">
            <a:avLst/>
          </a:prstGeom>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SMART </a:t>
            </a:r>
            <a:r>
              <a:rPr lang="ru-RU" b="1" dirty="0" err="1" smtClean="0">
                <a:latin typeface="Times New Roman" panose="02020603050405020304" pitchFamily="18" charset="0"/>
                <a:cs typeface="Times New Roman" panose="02020603050405020304" pitchFamily="18" charset="0"/>
              </a:rPr>
              <a:t>қала</a:t>
            </a:r>
            <a:r>
              <a:rPr lang="ru-RU" dirty="0" smtClean="0">
                <a:latin typeface="Times New Roman" panose="02020603050405020304" pitchFamily="18" charset="0"/>
                <a:cs typeface="Times New Roman" panose="02020603050405020304" pitchFamily="18" charset="0"/>
              </a:rPr>
              <a:t> – </a:t>
            </a:r>
            <a:r>
              <a:rPr lang="ru-RU" dirty="0" err="1" smtClean="0">
                <a:latin typeface="Times New Roman" panose="02020603050405020304" pitchFamily="18" charset="0"/>
                <a:cs typeface="Times New Roman" panose="02020603050405020304" pitchFamily="18" charset="0"/>
              </a:rPr>
              <a:t>қаланың</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инфрақұрылымын</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тиімді</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басқару</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Бұл</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бағытта</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интеллектуалды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көлік</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жүйелері</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ақылды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жарықтандыру</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қауіпсіздік</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камералары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және</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қоғамдық</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кеңістікті</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бақылау</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технологиялары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арқылы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қаланың</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өмір</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сүру</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деңгейі</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жақсартылады</a:t>
            </a:r>
            <a:r>
              <a:rPr lang="ru-RU" dirty="0" smtClean="0">
                <a:latin typeface="Times New Roman" panose="02020603050405020304" pitchFamily="18" charset="0"/>
                <a:cs typeface="Times New Roman" panose="02020603050405020304" pitchFamily="18" charset="0"/>
              </a:rPr>
              <a:t>.</a:t>
            </a:r>
          </a:p>
          <a:p>
            <a:pPr algn="just"/>
            <a:endParaRPr lang="ru-RU"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SMART </a:t>
            </a:r>
            <a:r>
              <a:rPr lang="ru-RU" b="1" dirty="0" err="1" smtClean="0">
                <a:latin typeface="Times New Roman" panose="02020603050405020304" pitchFamily="18" charset="0"/>
                <a:cs typeface="Times New Roman" panose="02020603050405020304" pitchFamily="18" charset="0"/>
              </a:rPr>
              <a:t>өндіріс</a:t>
            </a:r>
            <a:r>
              <a:rPr lang="ru-RU" dirty="0" smtClean="0">
                <a:latin typeface="Times New Roman" panose="02020603050405020304" pitchFamily="18" charset="0"/>
                <a:cs typeface="Times New Roman" panose="02020603050405020304" pitchFamily="18" charset="0"/>
              </a:rPr>
              <a:t> – </a:t>
            </a:r>
            <a:r>
              <a:rPr lang="ru-RU" dirty="0" err="1" smtClean="0">
                <a:latin typeface="Times New Roman" panose="02020603050405020304" pitchFamily="18" charset="0"/>
                <a:cs typeface="Times New Roman" panose="02020603050405020304" pitchFamily="18" charset="0"/>
              </a:rPr>
              <a:t>өндірістік</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процестерді</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автоматтандыру</a:t>
            </a:r>
            <a:r>
              <a:rPr lang="ru-RU" dirty="0" smtClean="0">
                <a:latin typeface="Times New Roman" panose="02020603050405020304" pitchFamily="18" charset="0"/>
                <a:cs typeface="Times New Roman" panose="02020603050405020304" pitchFamily="18" charset="0"/>
              </a:rPr>
              <a:t> мен </a:t>
            </a:r>
            <a:r>
              <a:rPr lang="ru-RU" dirty="0" err="1" smtClean="0">
                <a:latin typeface="Times New Roman" panose="02020603050405020304" pitchFamily="18" charset="0"/>
                <a:cs typeface="Times New Roman" panose="02020603050405020304" pitchFamily="18" charset="0"/>
              </a:rPr>
              <a:t>оңтайландыру</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Бұл</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жерде</a:t>
            </a:r>
            <a:r>
              <a:rPr lang="ru-RU"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IoT</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Интернет </a:t>
            </a:r>
            <a:r>
              <a:rPr lang="ru-RU" dirty="0" err="1" smtClean="0">
                <a:latin typeface="Times New Roman" panose="02020603050405020304" pitchFamily="18" charset="0"/>
                <a:cs typeface="Times New Roman" panose="02020603050405020304" pitchFamily="18" charset="0"/>
              </a:rPr>
              <a:t>заттар</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жасанды</a:t>
            </a:r>
            <a:r>
              <a:rPr lang="ru-RU" dirty="0" smtClean="0">
                <a:latin typeface="Times New Roman" panose="02020603050405020304" pitchFamily="18" charset="0"/>
                <a:cs typeface="Times New Roman" panose="02020603050405020304" pitchFamily="18" charset="0"/>
              </a:rPr>
              <a:t> интеллект </a:t>
            </a:r>
            <a:r>
              <a:rPr lang="ru-RU" dirty="0" err="1" smtClean="0">
                <a:latin typeface="Times New Roman" panose="02020603050405020304" pitchFamily="18" charset="0"/>
                <a:cs typeface="Times New Roman" panose="02020603050405020304" pitchFamily="18" charset="0"/>
              </a:rPr>
              <a:t>және</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үлкен</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деректерді</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талдау</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арқылы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өндіріс</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тиімділігін</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арттыруға</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бағытталған</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шешімдер</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енгізіледі</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53250" name="Picture 2" descr="Picture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7560" y="1910248"/>
            <a:ext cx="2772644" cy="1930768"/>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Pictur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561" y="4365104"/>
            <a:ext cx="2772644" cy="182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02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79512" y="980728"/>
            <a:ext cx="8856984" cy="5170646"/>
          </a:xfrm>
          <a:prstGeom prst="rect">
            <a:avLst/>
          </a:prstGeom>
        </p:spPr>
        <p:txBody>
          <a:bodyPr wrap="square">
            <a:spAutoFit/>
          </a:bodyPr>
          <a:lstStyle/>
          <a:p>
            <a:pPr algn="just"/>
            <a:r>
              <a:rPr lang="en-US" sz="2200" b="1" dirty="0" smtClean="0">
                <a:latin typeface="Times New Roman" panose="02020603050405020304" pitchFamily="18" charset="0"/>
                <a:cs typeface="Times New Roman" panose="02020603050405020304" pitchFamily="18" charset="0"/>
              </a:rPr>
              <a:t>3. SMART </a:t>
            </a:r>
            <a:r>
              <a:rPr lang="ru-RU" sz="2200" b="1" dirty="0" err="1" smtClean="0">
                <a:latin typeface="Times New Roman" panose="02020603050405020304" pitchFamily="18" charset="0"/>
                <a:cs typeface="Times New Roman" panose="02020603050405020304" pitchFamily="18" charset="0"/>
              </a:rPr>
              <a:t>білім</a:t>
            </a:r>
            <a:r>
              <a:rPr lang="ru-RU" sz="2200" b="1" dirty="0" smtClean="0">
                <a:latin typeface="Times New Roman" panose="02020603050405020304" pitchFamily="18" charset="0"/>
                <a:cs typeface="Times New Roman" panose="02020603050405020304" pitchFamily="18" charset="0"/>
              </a:rPr>
              <a:t> беру </a:t>
            </a:r>
            <a:r>
              <a:rPr lang="ru-RU" sz="2200" b="1" dirty="0" err="1" smtClean="0">
                <a:latin typeface="Times New Roman" panose="02020603050405020304" pitchFamily="18" charset="0"/>
                <a:cs typeface="Times New Roman" panose="02020603050405020304" pitchFamily="18" charset="0"/>
              </a:rPr>
              <a:t>саласы</a:t>
            </a:r>
            <a:r>
              <a:rPr lang="ru-RU"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SMART </a:t>
            </a:r>
            <a:r>
              <a:rPr lang="ru-RU" sz="2200" dirty="0" err="1" smtClean="0">
                <a:latin typeface="Times New Roman" panose="02020603050405020304" pitchFamily="18" charset="0"/>
                <a:cs typeface="Times New Roman" panose="02020603050405020304" pitchFamily="18" charset="0"/>
              </a:rPr>
              <a:t>білім</a:t>
            </a:r>
            <a:r>
              <a:rPr lang="ru-RU" sz="2200" dirty="0" smtClean="0">
                <a:latin typeface="Times New Roman" panose="02020603050405020304" pitchFamily="18" charset="0"/>
                <a:cs typeface="Times New Roman" panose="02020603050405020304" pitchFamily="18" charset="0"/>
              </a:rPr>
              <a:t> беру </a:t>
            </a:r>
            <a:r>
              <a:rPr lang="ru-RU" sz="2200" dirty="0" err="1" smtClean="0">
                <a:latin typeface="Times New Roman" panose="02020603050405020304" pitchFamily="18" charset="0"/>
                <a:cs typeface="Times New Roman" panose="02020603050405020304" pitchFamily="18" charset="0"/>
              </a:rPr>
              <a:t>технологиялары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интерактивті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оқыту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әдістерін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қолдану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арқылы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білім</a:t>
            </a:r>
            <a:r>
              <a:rPr lang="ru-RU" sz="2200" dirty="0" smtClean="0">
                <a:latin typeface="Times New Roman" panose="02020603050405020304" pitchFamily="18" charset="0"/>
                <a:cs typeface="Times New Roman" panose="02020603050405020304" pitchFamily="18" charset="0"/>
              </a:rPr>
              <a:t> беру </a:t>
            </a:r>
            <a:r>
              <a:rPr lang="ru-RU" sz="2200" dirty="0" err="1" smtClean="0">
                <a:latin typeface="Times New Roman" panose="02020603050405020304" pitchFamily="18" charset="0"/>
                <a:cs typeface="Times New Roman" panose="02020603050405020304" pitchFamily="18" charset="0"/>
              </a:rPr>
              <a:t>сапасын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арттырады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Бұл</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бағытта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мультимедиялық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құрылғылар</a:t>
            </a:r>
            <a:r>
              <a:rPr lang="ru-RU" sz="2200" dirty="0" smtClean="0">
                <a:latin typeface="Times New Roman" panose="02020603050405020304" pitchFamily="18" charset="0"/>
                <a:cs typeface="Times New Roman" panose="02020603050405020304" pitchFamily="18" charset="0"/>
              </a:rPr>
              <a:t>, онлайн </a:t>
            </a:r>
            <a:r>
              <a:rPr lang="ru-RU" sz="2200" dirty="0" err="1" smtClean="0">
                <a:latin typeface="Times New Roman" panose="02020603050405020304" pitchFamily="18" charset="0"/>
                <a:cs typeface="Times New Roman" panose="02020603050405020304" pitchFamily="18" charset="0"/>
              </a:rPr>
              <a:t>платформалар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виртуалды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кеңейтілген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шындық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технологиялары</a:t>
            </a:r>
            <a:r>
              <a:rPr lang="ru-RU"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VR/AR),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электрондық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оқулықтар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қолданылады</a:t>
            </a:r>
            <a:r>
              <a:rPr lang="ru-RU"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SMART </a:t>
            </a:r>
            <a:r>
              <a:rPr lang="ru-RU" sz="2200" dirty="0" err="1" smtClean="0">
                <a:latin typeface="Times New Roman" panose="02020603050405020304" pitchFamily="18" charset="0"/>
                <a:cs typeface="Times New Roman" panose="02020603050405020304" pitchFamily="18" charset="0"/>
              </a:rPr>
              <a:t>білім</a:t>
            </a:r>
            <a:r>
              <a:rPr lang="ru-RU" sz="2200" dirty="0" smtClean="0">
                <a:latin typeface="Times New Roman" panose="02020603050405020304" pitchFamily="18" charset="0"/>
                <a:cs typeface="Times New Roman" panose="02020603050405020304" pitchFamily="18" charset="0"/>
              </a:rPr>
              <a:t> беру </a:t>
            </a:r>
            <a:r>
              <a:rPr lang="ru-RU" sz="2200" dirty="0" err="1" smtClean="0">
                <a:latin typeface="Times New Roman" panose="02020603050405020304" pitchFamily="18" charset="0"/>
                <a:cs typeface="Times New Roman" panose="02020603050405020304" pitchFamily="18" charset="0"/>
              </a:rPr>
              <a:t>оқыту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үдерісін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жекелендіруге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студенттердің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қызығушылығын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арттыруға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білім</a:t>
            </a:r>
            <a:r>
              <a:rPr lang="ru-RU" sz="2200" dirty="0" smtClean="0">
                <a:latin typeface="Times New Roman" panose="02020603050405020304" pitchFamily="18" charset="0"/>
                <a:cs typeface="Times New Roman" panose="02020603050405020304" pitchFamily="18" charset="0"/>
              </a:rPr>
              <a:t> беру </a:t>
            </a:r>
            <a:r>
              <a:rPr lang="ru-RU" sz="2200" dirty="0" err="1" smtClean="0">
                <a:latin typeface="Times New Roman" panose="02020603050405020304" pitchFamily="18" charset="0"/>
                <a:cs typeface="Times New Roman" panose="02020603050405020304" pitchFamily="18" charset="0"/>
              </a:rPr>
              <a:t>мазмұнын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жаңаша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жеткізуге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мүмкіндік</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береді</a:t>
            </a:r>
            <a:r>
              <a:rPr lang="ru-RU" sz="2200" dirty="0" smtClean="0">
                <a:latin typeface="Times New Roman" panose="02020603050405020304" pitchFamily="18" charset="0"/>
                <a:cs typeface="Times New Roman" panose="02020603050405020304" pitchFamily="18" charset="0"/>
              </a:rPr>
              <a:t>.</a:t>
            </a:r>
          </a:p>
          <a:p>
            <a:pPr algn="just"/>
            <a:endParaRPr lang="ru-RU"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SMART </a:t>
            </a:r>
            <a:r>
              <a:rPr lang="ru-RU" sz="2200" dirty="0" err="1" smtClean="0">
                <a:latin typeface="Times New Roman" panose="02020603050405020304" pitchFamily="18" charset="0"/>
                <a:cs typeface="Times New Roman" panose="02020603050405020304" pitchFamily="18" charset="0"/>
              </a:rPr>
              <a:t>білім</a:t>
            </a:r>
            <a:r>
              <a:rPr lang="ru-RU" sz="2200" dirty="0" smtClean="0">
                <a:latin typeface="Times New Roman" panose="02020603050405020304" pitchFamily="18" charset="0"/>
                <a:cs typeface="Times New Roman" panose="02020603050405020304" pitchFamily="18" charset="0"/>
              </a:rPr>
              <a:t> беру </a:t>
            </a:r>
            <a:r>
              <a:rPr lang="ru-RU" sz="2200" dirty="0" err="1" smtClean="0">
                <a:latin typeface="Times New Roman" panose="02020603050405020304" pitchFamily="18" charset="0"/>
                <a:cs typeface="Times New Roman" panose="02020603050405020304" pitchFamily="18" charset="0"/>
              </a:rPr>
              <a:t>арқылы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мұғалімдер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студенттердің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үлгерімін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қадағалап</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нақты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уақыт</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режимінде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кері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байланыс</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бере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алады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Оқу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бағдарламалары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автоматты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түрде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студенттердің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қажеттіліктеріне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бейімделеді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бұл</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оқыту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процесін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тиімді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әрі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инклюзивті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етеді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Сонымен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қатар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геймификация</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элементтері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сандық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бағалау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жүйелері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чат-</a:t>
            </a:r>
            <a:r>
              <a:rPr lang="ru-RU" sz="2200" dirty="0" err="1" smtClean="0">
                <a:latin typeface="Times New Roman" panose="02020603050405020304" pitchFamily="18" charset="0"/>
                <a:cs typeface="Times New Roman" panose="02020603050405020304" pitchFamily="18" charset="0"/>
              </a:rPr>
              <a:t>боттар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студенттерге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қосымша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қолдау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көрсету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үшін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енгізілуде</a:t>
            </a:r>
            <a:endParaRPr lang="ru-RU"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56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20688"/>
            <a:ext cx="8640960" cy="5940088"/>
          </a:xfrm>
          <a:prstGeom prst="rect">
            <a:avLst/>
          </a:prstGeom>
        </p:spPr>
        <p:txBody>
          <a:bodyPr wrap="square">
            <a:spAutoFit/>
          </a:bodyPr>
          <a:lstStyle/>
          <a:p>
            <a:r>
              <a:rPr lang="en-US" sz="2400" b="1" dirty="0" smtClean="0">
                <a:latin typeface="Times New Roman" panose="02020603050405020304" pitchFamily="18" charset="0"/>
                <a:cs typeface="Times New Roman" panose="02020603050405020304" pitchFamily="18" charset="0"/>
              </a:rPr>
              <a:t>4. SMART </a:t>
            </a:r>
            <a:r>
              <a:rPr lang="ru-RU" sz="2400" b="1" dirty="0" err="1" smtClean="0">
                <a:latin typeface="Times New Roman" panose="02020603050405020304" pitchFamily="18" charset="0"/>
                <a:cs typeface="Times New Roman" panose="02020603050405020304" pitchFamily="18" charset="0"/>
              </a:rPr>
              <a:t>технологиялардың</a:t>
            </a:r>
            <a:r>
              <a:rPr lang="ru-RU" sz="2400" b="1" dirty="0" smtClean="0">
                <a:latin typeface="Times New Roman" panose="02020603050405020304" pitchFamily="18" charset="0"/>
                <a:cs typeface="Times New Roman" panose="02020603050405020304" pitchFamily="18" charset="0"/>
              </a:rPr>
              <a:t> </a:t>
            </a:r>
            <a:r>
              <a:rPr lang="ru-RU" sz="2400" b="1" dirty="0" err="1" smtClean="0">
                <a:latin typeface="Times New Roman" panose="02020603050405020304" pitchFamily="18" charset="0"/>
                <a:cs typeface="Times New Roman" panose="02020603050405020304" pitchFamily="18" charset="0"/>
              </a:rPr>
              <a:t>артықшылықтары</a:t>
            </a:r>
            <a:r>
              <a:rPr lang="ru-RU" sz="2400" b="1" dirty="0" smtClean="0">
                <a:latin typeface="Times New Roman" panose="02020603050405020304" pitchFamily="18" charset="0"/>
                <a:cs typeface="Times New Roman" panose="02020603050405020304" pitchFamily="18" charset="0"/>
              </a:rPr>
              <a:t> мен </a:t>
            </a:r>
            <a:r>
              <a:rPr lang="ru-RU" sz="2400" b="1" dirty="0" err="1" smtClean="0">
                <a:latin typeface="Times New Roman" panose="02020603050405020304" pitchFamily="18" charset="0"/>
                <a:cs typeface="Times New Roman" panose="02020603050405020304" pitchFamily="18" charset="0"/>
              </a:rPr>
              <a:t>кемшіліктері</a:t>
            </a:r>
            <a:r>
              <a:rPr lang="ru-RU" sz="2400" dirty="0" smtClean="0">
                <a:latin typeface="Times New Roman" panose="02020603050405020304" pitchFamily="18" charset="0"/>
                <a:cs typeface="Times New Roman" panose="02020603050405020304" pitchFamily="18" charset="0"/>
              </a:rPr>
              <a:t> </a:t>
            </a:r>
          </a:p>
          <a:p>
            <a:pPr algn="just"/>
            <a:r>
              <a:rPr lang="en-US" sz="2200" dirty="0" smtClean="0">
                <a:latin typeface="Times New Roman" panose="02020603050405020304" pitchFamily="18" charset="0"/>
                <a:cs typeface="Times New Roman" panose="02020603050405020304" pitchFamily="18" charset="0"/>
              </a:rPr>
              <a:t>SMART </a:t>
            </a:r>
            <a:r>
              <a:rPr lang="ru-RU" sz="2200" dirty="0" err="1" smtClean="0">
                <a:latin typeface="Times New Roman" panose="02020603050405020304" pitchFamily="18" charset="0"/>
                <a:cs typeface="Times New Roman" panose="02020603050405020304" pitchFamily="18" charset="0"/>
              </a:rPr>
              <a:t>технологиялардың</a:t>
            </a:r>
            <a:r>
              <a:rPr lang="ru-RU" sz="2200" dirty="0" smtClean="0">
                <a:latin typeface="Times New Roman" panose="02020603050405020304" pitchFamily="18" charset="0"/>
                <a:cs typeface="Times New Roman" panose="02020603050405020304" pitchFamily="18" charset="0"/>
              </a:rPr>
              <a:t> </a:t>
            </a:r>
            <a:r>
              <a:rPr lang="ru-RU" sz="2200" dirty="0" err="1" smtClean="0">
                <a:solidFill>
                  <a:srgbClr val="04FC51"/>
                </a:solidFill>
                <a:latin typeface="Times New Roman" panose="02020603050405020304" pitchFamily="18" charset="0"/>
                <a:cs typeface="Times New Roman" panose="02020603050405020304" pitchFamily="18" charset="0"/>
              </a:rPr>
              <a:t>артықшылықтары</a:t>
            </a:r>
            <a:r>
              <a:rPr lang="ru-RU" sz="2200" dirty="0" smtClean="0">
                <a:latin typeface="Times New Roman" panose="02020603050405020304" pitchFamily="18" charset="0"/>
                <a:cs typeface="Times New Roman" panose="02020603050405020304" pitchFamily="18" charset="0"/>
              </a:rPr>
              <a:t>:</a:t>
            </a:r>
          </a:p>
          <a:p>
            <a:pPr algn="just"/>
            <a:r>
              <a:rPr lang="ru-RU" sz="2200" b="1" dirty="0" err="1" smtClean="0">
                <a:latin typeface="Times New Roman" panose="02020603050405020304" pitchFamily="18" charset="0"/>
                <a:cs typeface="Times New Roman" panose="02020603050405020304" pitchFamily="18" charset="0"/>
              </a:rPr>
              <a:t>Үнемділік</a:t>
            </a:r>
            <a:r>
              <a:rPr lang="ru-RU" sz="2200" b="1" dirty="0" smtClean="0">
                <a:latin typeface="Times New Roman" panose="02020603050405020304" pitchFamily="18" charset="0"/>
                <a:cs typeface="Times New Roman" panose="02020603050405020304" pitchFamily="18" charset="0"/>
              </a:rPr>
              <a:t> пен </a:t>
            </a:r>
            <a:r>
              <a:rPr lang="ru-RU" sz="2200" b="1" dirty="0" err="1" smtClean="0">
                <a:latin typeface="Times New Roman" panose="02020603050405020304" pitchFamily="18" charset="0"/>
                <a:cs typeface="Times New Roman" panose="02020603050405020304" pitchFamily="18" charset="0"/>
              </a:rPr>
              <a:t>тиімділік</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ресурстарды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тиімді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пайдалану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шығындарды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азайту</a:t>
            </a:r>
            <a:r>
              <a:rPr lang="ru-RU"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SMART </a:t>
            </a:r>
            <a:r>
              <a:rPr lang="ru-RU" sz="2200" dirty="0" err="1" smtClean="0">
                <a:latin typeface="Times New Roman" panose="02020603050405020304" pitchFamily="18" charset="0"/>
                <a:cs typeface="Times New Roman" panose="02020603050405020304" pitchFamily="18" charset="0"/>
              </a:rPr>
              <a:t>жүйелер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энергияны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уақытты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үнемдеуге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көмектеседі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нәтижесінде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ұзақ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мерзімді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перспективада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шығындарды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азайтады</a:t>
            </a:r>
            <a:r>
              <a:rPr lang="ru-RU" sz="2200" dirty="0" smtClean="0">
                <a:latin typeface="Times New Roman" panose="02020603050405020304" pitchFamily="18" charset="0"/>
                <a:cs typeface="Times New Roman" panose="02020603050405020304" pitchFamily="18" charset="0"/>
              </a:rPr>
              <a:t>.</a:t>
            </a:r>
          </a:p>
          <a:p>
            <a:pPr algn="just"/>
            <a:r>
              <a:rPr lang="ru-RU" sz="2200" b="1" dirty="0" err="1" smtClean="0">
                <a:latin typeface="Times New Roman" panose="02020603050405020304" pitchFamily="18" charset="0"/>
                <a:cs typeface="Times New Roman" panose="02020603050405020304" pitchFamily="18" charset="0"/>
              </a:rPr>
              <a:t>Автоматтандыру</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күнделікті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процестерді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автоматтандыру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арқылы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уақытты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үнемдеу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адам</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факторының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әсерін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азайту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Бұл</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процестердің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үздіксіздігін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жылдамдығын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қамтамасыз</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етеді</a:t>
            </a:r>
            <a:r>
              <a:rPr lang="ru-RU" sz="2200" dirty="0" smtClean="0">
                <a:latin typeface="Times New Roman" panose="02020603050405020304" pitchFamily="18" charset="0"/>
                <a:cs typeface="Times New Roman" panose="02020603050405020304" pitchFamily="18" charset="0"/>
              </a:rPr>
              <a:t>.</a:t>
            </a:r>
          </a:p>
          <a:p>
            <a:pPr algn="just"/>
            <a:r>
              <a:rPr lang="ru-RU" sz="2200" b="1" dirty="0" smtClean="0">
                <a:latin typeface="Times New Roman" panose="02020603050405020304" pitchFamily="18" charset="0"/>
                <a:cs typeface="Times New Roman" panose="02020603050405020304" pitchFamily="18" charset="0"/>
              </a:rPr>
              <a:t>Жеке </a:t>
            </a:r>
            <a:r>
              <a:rPr lang="ru-RU" sz="2200" b="1" dirty="0" err="1" smtClean="0">
                <a:latin typeface="Times New Roman" panose="02020603050405020304" pitchFamily="18" charset="0"/>
                <a:cs typeface="Times New Roman" panose="02020603050405020304" pitchFamily="18" charset="0"/>
              </a:rPr>
              <a:t>тәсіл</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пайдаланушының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жеке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қажеттіліктеріне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бейімделу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арқылы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оқу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жұмыс</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процесін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ыңғайлы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ету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Бұл</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пайдаланушы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тәжірибесін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жақсартып</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қанағаттанушылықты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арттырады</a:t>
            </a:r>
            <a:r>
              <a:rPr lang="ru-RU" sz="2200" dirty="0" smtClean="0">
                <a:latin typeface="Times New Roman" panose="02020603050405020304" pitchFamily="18" charset="0"/>
                <a:cs typeface="Times New Roman" panose="02020603050405020304" pitchFamily="18" charset="0"/>
              </a:rPr>
              <a:t>.</a:t>
            </a:r>
          </a:p>
          <a:p>
            <a:pPr algn="just"/>
            <a:r>
              <a:rPr lang="ru-RU" sz="2200" b="1" dirty="0" err="1" smtClean="0">
                <a:latin typeface="Times New Roman" panose="02020603050405020304" pitchFamily="18" charset="0"/>
                <a:cs typeface="Times New Roman" panose="02020603050405020304" pitchFamily="18" charset="0"/>
              </a:rPr>
              <a:t>Кері</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байланыс</a:t>
            </a:r>
            <a:r>
              <a:rPr lang="ru-RU" sz="2200" b="1" dirty="0" smtClean="0">
                <a:latin typeface="Times New Roman" panose="02020603050405020304" pitchFamily="18" charset="0"/>
                <a:cs typeface="Times New Roman" panose="02020603050405020304" pitchFamily="18" charset="0"/>
              </a:rPr>
              <a:t> пен </a:t>
            </a:r>
            <a:r>
              <a:rPr lang="ru-RU" sz="2200" b="1" dirty="0" err="1" smtClean="0">
                <a:latin typeface="Times New Roman" panose="02020603050405020304" pitchFamily="18" charset="0"/>
                <a:cs typeface="Times New Roman" panose="02020603050405020304" pitchFamily="18" charset="0"/>
              </a:rPr>
              <a:t>талдау</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нақты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уақыт</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режимінде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мәліметтерді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жинақтау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талдау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арқылы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тиімді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шешім</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қабылдауға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мүмкіндік</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береді</a:t>
            </a:r>
            <a:r>
              <a:rPr lang="ru-RU" sz="2200" dirty="0" smtClean="0">
                <a:latin typeface="Times New Roman" panose="02020603050405020304" pitchFamily="18" charset="0"/>
                <a:cs typeface="Times New Roman" panose="02020603050405020304" pitchFamily="18" charset="0"/>
              </a:rPr>
              <a:t>.</a:t>
            </a:r>
          </a:p>
          <a:p>
            <a:endParaRPr lang="ru-RU"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796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8" y="889844"/>
            <a:ext cx="8424936" cy="4493538"/>
          </a:xfrm>
          <a:prstGeom prst="rect">
            <a:avLst/>
          </a:prstGeom>
        </p:spPr>
        <p:txBody>
          <a:bodyPr wrap="square">
            <a:spAutoFit/>
          </a:bodyPr>
          <a:lstStyle/>
          <a:p>
            <a:pPr algn="just"/>
            <a:r>
              <a:rPr lang="ru-RU" sz="2200" dirty="0" err="1" smtClean="0">
                <a:solidFill>
                  <a:srgbClr val="FF0000"/>
                </a:solidFill>
                <a:latin typeface="Times New Roman" panose="02020603050405020304" pitchFamily="18" charset="0"/>
                <a:cs typeface="Times New Roman" panose="02020603050405020304" pitchFamily="18" charset="0"/>
              </a:rPr>
              <a:t>Кемшіліктері</a:t>
            </a:r>
            <a:r>
              <a:rPr lang="ru-RU" sz="2200" dirty="0" smtClean="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ru-RU" sz="2200" b="1" dirty="0" err="1" smtClean="0">
                <a:latin typeface="Times New Roman" panose="02020603050405020304" pitchFamily="18" charset="0"/>
                <a:cs typeface="Times New Roman" panose="02020603050405020304" pitchFamily="18" charset="0"/>
              </a:rPr>
              <a:t>Құны</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жоғары</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бастапқы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орнату</a:t>
            </a:r>
            <a:r>
              <a:rPr lang="ru-RU" sz="2200" dirty="0" smtClean="0">
                <a:latin typeface="Times New Roman" panose="02020603050405020304" pitchFamily="18" charset="0"/>
                <a:cs typeface="Times New Roman" panose="02020603050405020304" pitchFamily="18" charset="0"/>
              </a:rPr>
              <a:t> мен </a:t>
            </a:r>
            <a:r>
              <a:rPr lang="ru-RU" sz="2200" dirty="0" err="1" smtClean="0">
                <a:latin typeface="Times New Roman" panose="02020603050405020304" pitchFamily="18" charset="0"/>
                <a:cs typeface="Times New Roman" panose="02020603050405020304" pitchFamily="18" charset="0"/>
              </a:rPr>
              <a:t>енгізу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шығындары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жоғары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болуы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мүмкін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Құрал-жабдықтар</a:t>
            </a:r>
            <a:r>
              <a:rPr lang="ru-RU" sz="2200" dirty="0" smtClean="0">
                <a:latin typeface="Times New Roman" panose="02020603050405020304" pitchFamily="18" charset="0"/>
                <a:cs typeface="Times New Roman" panose="02020603050405020304" pitchFamily="18" charset="0"/>
              </a:rPr>
              <a:t> мен </a:t>
            </a:r>
            <a:r>
              <a:rPr lang="ru-RU" sz="2200" dirty="0" err="1" smtClean="0">
                <a:latin typeface="Times New Roman" panose="02020603050405020304" pitchFamily="18" charset="0"/>
                <a:cs typeface="Times New Roman" panose="02020603050405020304" pitchFamily="18" charset="0"/>
              </a:rPr>
              <a:t>бағдарламалық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қамтамасыз</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етуді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орнату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қомақты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қаржы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талап</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етеді</a:t>
            </a:r>
            <a:r>
              <a:rPr lang="ru-RU" sz="2200" dirty="0" smtClean="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ru-RU" sz="2200" b="1" dirty="0" err="1" smtClean="0">
                <a:latin typeface="Times New Roman" panose="02020603050405020304" pitchFamily="18" charset="0"/>
                <a:cs typeface="Times New Roman" panose="02020603050405020304" pitchFamily="18" charset="0"/>
              </a:rPr>
              <a:t>Құпиялылық</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мәселелері</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деректердің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қауіпсіздігіне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қатысты</a:t>
            </a:r>
            <a:r>
              <a:rPr lang="ru-RU" sz="2200" dirty="0" smtClean="0">
                <a:latin typeface="Times New Roman" panose="02020603050405020304" pitchFamily="18" charset="0"/>
                <a:cs typeface="Times New Roman" panose="02020603050405020304" pitchFamily="18" charset="0"/>
              </a:rPr>
              <a:t> сын-</a:t>
            </a:r>
            <a:r>
              <a:rPr lang="ru-RU" sz="2200" dirty="0" err="1" smtClean="0">
                <a:latin typeface="Times New Roman" panose="02020603050405020304" pitchFamily="18" charset="0"/>
                <a:cs typeface="Times New Roman" panose="02020603050405020304" pitchFamily="18" charset="0"/>
              </a:rPr>
              <a:t>қатерлер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Пайдаланушылардың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жеке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деректерінің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сақталуы</a:t>
            </a:r>
            <a:r>
              <a:rPr lang="ru-RU" sz="2200" dirty="0" smtClean="0">
                <a:latin typeface="Times New Roman" panose="02020603050405020304" pitchFamily="18" charset="0"/>
                <a:cs typeface="Times New Roman" panose="02020603050405020304" pitchFamily="18" charset="0"/>
              </a:rPr>
              <a:t> мен </a:t>
            </a:r>
            <a:r>
              <a:rPr lang="ru-RU" sz="2200" dirty="0" err="1" smtClean="0">
                <a:latin typeface="Times New Roman" panose="02020603050405020304" pitchFamily="18" charset="0"/>
                <a:cs typeface="Times New Roman" panose="02020603050405020304" pitchFamily="18" charset="0"/>
              </a:rPr>
              <a:t>қорғалуы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маңызды</a:t>
            </a:r>
            <a:r>
              <a:rPr lang="ru-RU" sz="2200" dirty="0" smtClean="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ru-RU" sz="2200" b="1" dirty="0" err="1" smtClean="0">
                <a:latin typeface="Times New Roman" panose="02020603050405020304" pitchFamily="18" charset="0"/>
                <a:cs typeface="Times New Roman" panose="02020603050405020304" pitchFamily="18" charset="0"/>
              </a:rPr>
              <a:t>Техникалық</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ақаулар</a:t>
            </a:r>
            <a:r>
              <a:rPr lang="ru-RU" sz="2200" b="1" dirty="0" smtClean="0">
                <a:latin typeface="Times New Roman" panose="02020603050405020304" pitchFamily="18" charset="0"/>
                <a:cs typeface="Times New Roman" panose="02020603050405020304" pitchFamily="18" charset="0"/>
              </a:rPr>
              <a:t> мен </a:t>
            </a:r>
            <a:r>
              <a:rPr lang="ru-RU" sz="2200" b="1" dirty="0" err="1" smtClean="0">
                <a:latin typeface="Times New Roman" panose="02020603050405020304" pitchFamily="18" charset="0"/>
                <a:cs typeface="Times New Roman" panose="02020603050405020304" pitchFamily="18" charset="0"/>
              </a:rPr>
              <a:t>тәуелділік</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жүйелердің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дұрыс</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жұмыс</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істеуіне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байланысты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техникалық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қиындықтар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туындауы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мүмкін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Ақаулар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кезінде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процестердің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тоқтап</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қалуы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ықтимал</a:t>
            </a:r>
            <a:r>
              <a:rPr lang="ru-RU" sz="2200" dirty="0" smtClean="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ru-RU" sz="2200" b="1" dirty="0" err="1" smtClean="0">
                <a:latin typeface="Times New Roman" panose="02020603050405020304" pitchFamily="18" charset="0"/>
                <a:cs typeface="Times New Roman" panose="02020603050405020304" pitchFamily="18" charset="0"/>
              </a:rPr>
              <a:t>Қолданушылардың</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дайындық</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деңгейі</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жаңа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технологияларды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қолдану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үшін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пайдаланушыларды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алдын</a:t>
            </a:r>
            <a:r>
              <a:rPr lang="ru-RU" sz="2200" dirty="0" smtClean="0">
                <a:latin typeface="Times New Roman" panose="02020603050405020304" pitchFamily="18" charset="0"/>
                <a:cs typeface="Times New Roman" panose="02020603050405020304" pitchFamily="18" charset="0"/>
              </a:rPr>
              <a:t> ала </a:t>
            </a:r>
            <a:r>
              <a:rPr lang="ru-RU" sz="2200" dirty="0" err="1" smtClean="0">
                <a:latin typeface="Times New Roman" panose="02020603050405020304" pitchFamily="18" charset="0"/>
                <a:cs typeface="Times New Roman" panose="02020603050405020304" pitchFamily="18" charset="0"/>
              </a:rPr>
              <a:t>оқыту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дайындау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қажет</a:t>
            </a:r>
            <a:r>
              <a:rPr lang="ru-RU" sz="2200" dirty="0" smtClean="0">
                <a:latin typeface="Times New Roman" panose="02020603050405020304" pitchFamily="18" charset="0"/>
                <a:cs typeface="Times New Roman" panose="02020603050405020304" pitchFamily="18" charset="0"/>
              </a:rPr>
              <a:t>.</a:t>
            </a:r>
            <a:endParaRPr lang="ru-RU"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2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79512" y="1124744"/>
            <a:ext cx="8784976" cy="5509200"/>
          </a:xfrm>
          <a:prstGeom prst="rect">
            <a:avLst/>
          </a:prstGeom>
        </p:spPr>
        <p:txBody>
          <a:bodyPr wrap="square">
            <a:spAutoFit/>
          </a:bodyPr>
          <a:lstStyle/>
          <a:p>
            <a:pPr algn="just"/>
            <a:r>
              <a:rPr lang="en-US" sz="2200" b="1" dirty="0" smtClean="0">
                <a:latin typeface="Times New Roman" panose="02020603050405020304" pitchFamily="18" charset="0"/>
                <a:cs typeface="Times New Roman" panose="02020603050405020304" pitchFamily="18" charset="0"/>
              </a:rPr>
              <a:t>5. SMART </a:t>
            </a:r>
            <a:r>
              <a:rPr lang="ru-RU" sz="2200" b="1" dirty="0" err="1" smtClean="0">
                <a:latin typeface="Times New Roman" panose="02020603050405020304" pitchFamily="18" charset="0"/>
                <a:cs typeface="Times New Roman" panose="02020603050405020304" pitchFamily="18" charset="0"/>
              </a:rPr>
              <a:t>технологияларды</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енгізу</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мысалдары</a:t>
            </a:r>
            <a:endParaRPr lang="ru-RU" sz="2200" dirty="0" smtClean="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ru-RU" sz="2200" b="1" dirty="0" err="1" smtClean="0">
                <a:latin typeface="Times New Roman" panose="02020603050405020304" pitchFamily="18" charset="0"/>
                <a:cs typeface="Times New Roman" panose="02020603050405020304" pitchFamily="18" charset="0"/>
              </a:rPr>
              <a:t>Мектептердегі</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интерактивті</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тақталар</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оқытушылар</a:t>
            </a:r>
            <a:r>
              <a:rPr lang="ru-RU" sz="2200" dirty="0" smtClean="0">
                <a:latin typeface="Times New Roman" panose="02020603050405020304" pitchFamily="18" charset="0"/>
                <a:cs typeface="Times New Roman" panose="02020603050405020304" pitchFamily="18" charset="0"/>
              </a:rPr>
              <a:t> мен </a:t>
            </a:r>
            <a:r>
              <a:rPr lang="ru-RU" sz="2200" dirty="0" err="1" smtClean="0">
                <a:latin typeface="Times New Roman" panose="02020603050405020304" pitchFamily="18" charset="0"/>
                <a:cs typeface="Times New Roman" panose="02020603050405020304" pitchFamily="18" charset="0"/>
              </a:rPr>
              <a:t>студенттерге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оқу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материалдарын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көрнекі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интерактивті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түрде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ұсынуға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мүмкіндік</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береді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Интерактивті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тақталар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арқылы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оқыту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үдерісі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жанданып</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сабақтар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қызықты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динамикалық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өтеді</a:t>
            </a:r>
            <a:r>
              <a:rPr lang="ru-RU" sz="2200" dirty="0" smtClean="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ru-RU" sz="2200" b="1" dirty="0" err="1" smtClean="0">
                <a:latin typeface="Times New Roman" panose="02020603050405020304" pitchFamily="18" charset="0"/>
                <a:cs typeface="Times New Roman" panose="02020603050405020304" pitchFamily="18" charset="0"/>
              </a:rPr>
              <a:t>Жоғары</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оқу</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орындарындағы</a:t>
            </a:r>
            <a:r>
              <a:rPr lang="ru-RU" sz="2200" b="1" dirty="0" smtClean="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LMS (Learning Management System) </a:t>
            </a:r>
            <a:r>
              <a:rPr lang="ru-RU" sz="2200" b="1" dirty="0" err="1" smtClean="0">
                <a:latin typeface="Times New Roman" panose="02020603050405020304" pitchFamily="18" charset="0"/>
                <a:cs typeface="Times New Roman" panose="02020603050405020304" pitchFamily="18" charset="0"/>
              </a:rPr>
              <a:t>жүйелері</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оқу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үдерісін</a:t>
            </a:r>
            <a:r>
              <a:rPr lang="ru-RU" sz="2200" dirty="0" smtClean="0">
                <a:latin typeface="Times New Roman" panose="02020603050405020304" pitchFamily="18" charset="0"/>
                <a:cs typeface="Times New Roman" panose="02020603050405020304" pitchFamily="18" charset="0"/>
              </a:rPr>
              <a:t> онлайн </a:t>
            </a:r>
            <a:r>
              <a:rPr lang="ru-RU" sz="2200" dirty="0" err="1" smtClean="0">
                <a:latin typeface="Times New Roman" panose="02020603050405020304" pitchFamily="18" charset="0"/>
                <a:cs typeface="Times New Roman" panose="02020603050405020304" pitchFamily="18" charset="0"/>
              </a:rPr>
              <a:t>басқаруға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арналған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жүйелер</a:t>
            </a:r>
            <a:r>
              <a:rPr lang="ru-RU"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LMS </a:t>
            </a:r>
            <a:r>
              <a:rPr lang="ru-RU" sz="2200" dirty="0" err="1" smtClean="0">
                <a:latin typeface="Times New Roman" panose="02020603050405020304" pitchFamily="18" charset="0"/>
                <a:cs typeface="Times New Roman" panose="02020603050405020304" pitchFamily="18" charset="0"/>
              </a:rPr>
              <a:t>платформалары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арқылы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студенттер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тапсырмаларды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орындап</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оқытушылардан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кері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байланыс</a:t>
            </a:r>
            <a:r>
              <a:rPr lang="ru-RU" sz="2200" dirty="0" smtClean="0">
                <a:latin typeface="Times New Roman" panose="02020603050405020304" pitchFamily="18" charset="0"/>
                <a:cs typeface="Times New Roman" panose="02020603050405020304" pitchFamily="18" charset="0"/>
              </a:rPr>
              <a:t> ала </a:t>
            </a:r>
            <a:r>
              <a:rPr lang="ru-RU" sz="2200" dirty="0" err="1" smtClean="0">
                <a:latin typeface="Times New Roman" panose="02020603050405020304" pitchFamily="18" charset="0"/>
                <a:cs typeface="Times New Roman" panose="02020603050405020304" pitchFamily="18" charset="0"/>
              </a:rPr>
              <a:t>алады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Мысалы</a:t>
            </a:r>
            <a:r>
              <a:rPr lang="ru-RU"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Moodle, Canvas,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Google Classroom </a:t>
            </a:r>
            <a:r>
              <a:rPr lang="ru-RU" sz="2200" dirty="0" err="1" smtClean="0">
                <a:latin typeface="Times New Roman" panose="02020603050405020304" pitchFamily="18" charset="0"/>
                <a:cs typeface="Times New Roman" panose="02020603050405020304" pitchFamily="18" charset="0"/>
              </a:rPr>
              <a:t>секілді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жүйелер</a:t>
            </a:r>
            <a:r>
              <a:rPr lang="ru-RU" sz="2200" dirty="0" smtClean="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ru-RU" sz="2200" b="1" dirty="0" smtClean="0">
                <a:latin typeface="Times New Roman" panose="02020603050405020304" pitchFamily="18" charset="0"/>
                <a:cs typeface="Times New Roman" panose="02020603050405020304" pitchFamily="18" charset="0"/>
              </a:rPr>
              <a:t>Бизнес </a:t>
            </a:r>
            <a:r>
              <a:rPr lang="ru-RU" sz="2200" b="1" dirty="0" err="1" smtClean="0">
                <a:latin typeface="Times New Roman" panose="02020603050405020304" pitchFamily="18" charset="0"/>
                <a:cs typeface="Times New Roman" panose="02020603050405020304" pitchFamily="18" charset="0"/>
              </a:rPr>
              <a:t>орталарындағы</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автоматтандырылған</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жұмыс</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үрдістері</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өндірістік</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қызмет</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көрсету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салаларында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қолданылатын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жүйелер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жұмыс</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үрдісін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оңтайландырады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тиімділікті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арттырады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адам</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факторын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азайтады</a:t>
            </a:r>
            <a:r>
              <a:rPr lang="ru-RU"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ERP (Enterprise Resource Planning) </a:t>
            </a:r>
            <a:r>
              <a:rPr lang="ru-RU" sz="2200" dirty="0" err="1" smtClean="0">
                <a:latin typeface="Times New Roman" panose="02020603050405020304" pitchFamily="18" charset="0"/>
                <a:cs typeface="Times New Roman" panose="02020603050405020304" pitchFamily="18" charset="0"/>
              </a:rPr>
              <a:t>жүйелері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арқылы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компаниялар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ресурстарды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басқару</a:t>
            </a:r>
            <a:r>
              <a:rPr lang="ru-RU" sz="2200" dirty="0" smtClean="0">
                <a:latin typeface="Times New Roman" panose="02020603050405020304" pitchFamily="18" charset="0"/>
                <a:cs typeface="Times New Roman" panose="02020603050405020304" pitchFamily="18" charset="0"/>
              </a:rPr>
              <a:t> мен </a:t>
            </a:r>
            <a:r>
              <a:rPr lang="ru-RU" sz="2200" dirty="0" err="1" smtClean="0">
                <a:latin typeface="Times New Roman" panose="02020603050405020304" pitchFamily="18" charset="0"/>
                <a:cs typeface="Times New Roman" panose="02020603050405020304" pitchFamily="18" charset="0"/>
              </a:rPr>
              <a:t>есептілікті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автоматтандырады</a:t>
            </a:r>
            <a:r>
              <a:rPr lang="ru-RU" sz="2200" dirty="0" smtClean="0">
                <a:latin typeface="Times New Roman" panose="02020603050405020304" pitchFamily="18" charset="0"/>
                <a:cs typeface="Times New Roman" panose="02020603050405020304" pitchFamily="18" charset="0"/>
              </a:rPr>
              <a:t>.</a:t>
            </a:r>
            <a:endParaRPr lang="ru-RU"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40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23528" y="1124744"/>
            <a:ext cx="8208912" cy="4832092"/>
          </a:xfrm>
          <a:prstGeom prst="rect">
            <a:avLst/>
          </a:prstGeom>
        </p:spPr>
        <p:txBody>
          <a:bodyPr wrap="square">
            <a:spAutoFit/>
          </a:bodyPr>
          <a:lstStyle/>
          <a:p>
            <a:pPr algn="just">
              <a:buFont typeface="Arial" panose="020B0604020202020204" pitchFamily="34" charset="0"/>
              <a:buChar char="•"/>
            </a:pPr>
            <a:r>
              <a:rPr lang="ru-RU" sz="2200" b="1" dirty="0" err="1" smtClean="0">
                <a:latin typeface="Times New Roman" panose="02020603050405020304" pitchFamily="18" charset="0"/>
                <a:cs typeface="Times New Roman" panose="02020603050405020304" pitchFamily="18" charset="0"/>
              </a:rPr>
              <a:t>Денсаулық</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сақтау</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саласындағы</a:t>
            </a:r>
            <a:r>
              <a:rPr lang="ru-RU" sz="2200" b="1" dirty="0" smtClean="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SMART </a:t>
            </a:r>
            <a:r>
              <a:rPr lang="ru-RU" sz="2200" b="1" dirty="0" err="1" smtClean="0">
                <a:latin typeface="Times New Roman" panose="02020603050405020304" pitchFamily="18" charset="0"/>
                <a:cs typeface="Times New Roman" panose="02020603050405020304" pitchFamily="18" charset="0"/>
              </a:rPr>
              <a:t>жүйелері</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ауруханалар</a:t>
            </a:r>
            <a:r>
              <a:rPr lang="ru-RU" sz="2200" dirty="0" smtClean="0">
                <a:latin typeface="Times New Roman" panose="02020603050405020304" pitchFamily="18" charset="0"/>
                <a:cs typeface="Times New Roman" panose="02020603050405020304" pitchFamily="18" charset="0"/>
              </a:rPr>
              <a:t> мен </a:t>
            </a:r>
            <a:r>
              <a:rPr lang="ru-RU" sz="2200" dirty="0" err="1" smtClean="0">
                <a:latin typeface="Times New Roman" panose="02020603050405020304" pitchFamily="18" charset="0"/>
                <a:cs typeface="Times New Roman" panose="02020603050405020304" pitchFamily="18" charset="0"/>
              </a:rPr>
              <a:t>клиникаларда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электронды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медициналық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карталар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пациенттерді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бақылау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құрылғылары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телемедицина </a:t>
            </a:r>
            <a:r>
              <a:rPr lang="ru-RU" sz="2200" dirty="0" err="1" smtClean="0">
                <a:latin typeface="Times New Roman" panose="02020603050405020304" pitchFamily="18" charset="0"/>
                <a:cs typeface="Times New Roman" panose="02020603050405020304" pitchFamily="18" charset="0"/>
              </a:rPr>
              <a:t>қызметтері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арқылы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емдеу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сапасы</a:t>
            </a:r>
            <a:r>
              <a:rPr lang="ru-RU" sz="2200" dirty="0" smtClean="0">
                <a:latin typeface="Times New Roman" panose="02020603050405020304" pitchFamily="18" charset="0"/>
                <a:cs typeface="Times New Roman" panose="02020603050405020304" pitchFamily="18" charset="0"/>
              </a:rPr>
              <a:t> мен </a:t>
            </a:r>
            <a:r>
              <a:rPr lang="ru-RU" sz="2200" dirty="0" err="1" smtClean="0">
                <a:latin typeface="Times New Roman" panose="02020603050405020304" pitchFamily="18" charset="0"/>
                <a:cs typeface="Times New Roman" panose="02020603050405020304" pitchFamily="18" charset="0"/>
              </a:rPr>
              <a:t>тиімділігін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арттыру</a:t>
            </a:r>
            <a:r>
              <a:rPr lang="ru-RU" sz="2200" dirty="0" smtClean="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SMART </a:t>
            </a:r>
            <a:r>
              <a:rPr lang="ru-RU" sz="2200" b="1" dirty="0" err="1" smtClean="0">
                <a:latin typeface="Times New Roman" panose="02020603050405020304" pitchFamily="18" charset="0"/>
                <a:cs typeface="Times New Roman" panose="02020603050405020304" pitchFamily="18" charset="0"/>
              </a:rPr>
              <a:t>үй</a:t>
            </a:r>
            <a:r>
              <a:rPr lang="ru-RU" sz="2200" b="1" dirty="0" smtClean="0">
                <a:latin typeface="Times New Roman" panose="02020603050405020304" pitchFamily="18" charset="0"/>
                <a:cs typeface="Times New Roman" panose="02020603050405020304" pitchFamily="18" charset="0"/>
              </a:rPr>
              <a:t> </a:t>
            </a:r>
            <a:r>
              <a:rPr lang="ru-RU" sz="2200" b="1" dirty="0" err="1" smtClean="0">
                <a:latin typeface="Times New Roman" panose="02020603050405020304" pitchFamily="18" charset="0"/>
                <a:cs typeface="Times New Roman" panose="02020603050405020304" pitchFamily="18" charset="0"/>
              </a:rPr>
              <a:t>жүйелері</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тұрмыстық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құрал-жабдықтарды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қашықтықтан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басқаруға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автоматтандыруға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арналған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технологиялар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Үй</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ішіндегі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қауіпсіздік</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жүйелері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жарықтандыру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жылу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жүйесі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тұрмыстық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құрылғыларды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басқару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үшін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қолданылатын</a:t>
            </a:r>
            <a:r>
              <a:rPr lang="ru-RU"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IoT</a:t>
            </a:r>
            <a:r>
              <a:rPr lang="en-US" sz="2200" dirty="0" smtClean="0">
                <a:latin typeface="Times New Roman" panose="02020603050405020304" pitchFamily="18" charset="0"/>
                <a:cs typeface="Times New Roman" panose="02020603050405020304" pitchFamily="18" charset="0"/>
              </a:rPr>
              <a:t> (</a:t>
            </a:r>
            <a:r>
              <a:rPr lang="ru-RU" sz="2200" dirty="0" smtClean="0">
                <a:latin typeface="Times New Roman" panose="02020603050405020304" pitchFamily="18" charset="0"/>
                <a:cs typeface="Times New Roman" panose="02020603050405020304" pitchFamily="18" charset="0"/>
              </a:rPr>
              <a:t>Интернет </a:t>
            </a:r>
            <a:r>
              <a:rPr lang="ru-RU" sz="2200" dirty="0" err="1" smtClean="0">
                <a:latin typeface="Times New Roman" panose="02020603050405020304" pitchFamily="18" charset="0"/>
                <a:cs typeface="Times New Roman" panose="02020603050405020304" pitchFamily="18" charset="0"/>
              </a:rPr>
              <a:t>заттар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құрылғылары</a:t>
            </a:r>
            <a:r>
              <a:rPr lang="ru-RU" sz="2200" dirty="0" smtClean="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SMART </a:t>
            </a:r>
            <a:r>
              <a:rPr lang="ru-RU" sz="2200" b="1" dirty="0" err="1" smtClean="0">
                <a:latin typeface="Times New Roman" panose="02020603050405020304" pitchFamily="18" charset="0"/>
                <a:cs typeface="Times New Roman" panose="02020603050405020304" pitchFamily="18" charset="0"/>
              </a:rPr>
              <a:t>қалалар</a:t>
            </a:r>
            <a:r>
              <a:rPr lang="ru-RU" sz="2200" dirty="0" smtClean="0">
                <a:latin typeface="Times New Roman" panose="02020603050405020304" pitchFamily="18" charset="0"/>
                <a:cs typeface="Times New Roman" panose="02020603050405020304" pitchFamily="18" charset="0"/>
              </a:rPr>
              <a:t> – </a:t>
            </a:r>
            <a:r>
              <a:rPr lang="ru-RU" sz="2200" dirty="0" err="1" smtClean="0">
                <a:latin typeface="Times New Roman" panose="02020603050405020304" pitchFamily="18" charset="0"/>
                <a:cs typeface="Times New Roman" panose="02020603050405020304" pitchFamily="18" charset="0"/>
              </a:rPr>
              <a:t>қалалық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инфрақұрылымды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басқаруға</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арналған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интеллектуалды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жүйелер</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Оған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көше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жарықтарының</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автоматтандырылуы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қоғамдық</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көлікті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қадағалау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энергияны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үнемдеу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жүйелері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және</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ақылды</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жол</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қозғалысын</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реттеу</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шешімдері</a:t>
            </a:r>
            <a:r>
              <a:rPr lang="ru-RU" sz="2200" dirty="0" smtClean="0">
                <a:latin typeface="Times New Roman" panose="02020603050405020304" pitchFamily="18" charset="0"/>
                <a:cs typeface="Times New Roman" panose="02020603050405020304" pitchFamily="18" charset="0"/>
              </a:rPr>
              <a:t> </a:t>
            </a:r>
            <a:r>
              <a:rPr lang="ru-RU" sz="2200" dirty="0" err="1" smtClean="0">
                <a:latin typeface="Times New Roman" panose="02020603050405020304" pitchFamily="18" charset="0"/>
                <a:cs typeface="Times New Roman" panose="02020603050405020304" pitchFamily="18" charset="0"/>
              </a:rPr>
              <a:t>жатады</a:t>
            </a:r>
            <a:r>
              <a:rPr lang="ru-RU" sz="2200" dirty="0" smtClean="0">
                <a:latin typeface="Times New Roman" panose="02020603050405020304" pitchFamily="18" charset="0"/>
                <a:cs typeface="Times New Roman" panose="02020603050405020304" pitchFamily="18" charset="0"/>
              </a:rPr>
              <a:t>.</a:t>
            </a:r>
            <a:endParaRPr lang="ru-RU"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74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4"/>
          <p:cNvSpPr txBox="1">
            <a:spLocks noChangeArrowheads="1"/>
          </p:cNvSpPr>
          <p:nvPr/>
        </p:nvSpPr>
        <p:spPr bwMode="auto">
          <a:xfrm>
            <a:off x="431800" y="2682875"/>
            <a:ext cx="82804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ru-RU" altLang="ru-KZ" b="1" dirty="0" smtClean="0">
                <a:solidFill>
                  <a:srgbClr val="333333"/>
                </a:solidFill>
                <a:latin typeface="Times New Roman" panose="02020603050405020304" pitchFamily="18" charset="0"/>
                <a:cs typeface="Times New Roman" panose="02020603050405020304" pitchFamily="18" charset="0"/>
              </a:rPr>
              <a:t>6. </a:t>
            </a:r>
            <a:r>
              <a:rPr lang="ru-RU" altLang="ru-KZ" b="1" dirty="0" err="1" smtClean="0">
                <a:solidFill>
                  <a:srgbClr val="333333"/>
                </a:solidFill>
                <a:latin typeface="Times New Roman" panose="02020603050405020304" pitchFamily="18" charset="0"/>
                <a:cs typeface="Times New Roman" panose="02020603050405020304" pitchFamily="18" charset="0"/>
              </a:rPr>
              <a:t>Блокчейн</a:t>
            </a:r>
            <a:r>
              <a:rPr lang="ru-RU" altLang="ru-KZ" b="1" dirty="0" smtClean="0">
                <a:solidFill>
                  <a:srgbClr val="333333"/>
                </a:solidFill>
                <a:latin typeface="Times New Roman" panose="02020603050405020304" pitchFamily="18" charset="0"/>
                <a:cs typeface="Times New Roman" panose="02020603050405020304" pitchFamily="18" charset="0"/>
              </a:rPr>
              <a:t> </a:t>
            </a:r>
            <a:r>
              <a:rPr lang="ru-RU" altLang="ru-KZ" b="1" dirty="0" err="1" smtClean="0">
                <a:solidFill>
                  <a:srgbClr val="333333"/>
                </a:solidFill>
                <a:latin typeface="Times New Roman" panose="02020603050405020304" pitchFamily="18" charset="0"/>
                <a:cs typeface="Times New Roman" panose="02020603050405020304" pitchFamily="18" charset="0"/>
              </a:rPr>
              <a:t>технологиясы</a:t>
            </a:r>
            <a:endParaRPr lang="ru-RU" altLang="ru-KZ" b="1" dirty="0" smtClean="0">
              <a:solidFill>
                <a:srgbClr val="333333"/>
              </a:solidFill>
              <a:latin typeface="Times New Roman" panose="02020603050405020304" pitchFamily="18" charset="0"/>
              <a:cs typeface="Times New Roman" panose="02020603050405020304" pitchFamily="18" charset="0"/>
            </a:endParaRPr>
          </a:p>
          <a:p>
            <a:pPr algn="just"/>
            <a:r>
              <a:rPr lang="en-US" altLang="ru-KZ" b="1" dirty="0" err="1" smtClean="0">
                <a:solidFill>
                  <a:srgbClr val="333333"/>
                </a:solidFill>
                <a:latin typeface="Times New Roman" panose="02020603050405020304" pitchFamily="18" charset="0"/>
                <a:cs typeface="Times New Roman" panose="02020603050405020304" pitchFamily="18" charset="0"/>
              </a:rPr>
              <a:t>Blockchain</a:t>
            </a:r>
            <a:r>
              <a:rPr lang="en-US" altLang="ru-KZ" b="1" dirty="0" smtClean="0">
                <a:solidFill>
                  <a:srgbClr val="333333"/>
                </a:solidFill>
                <a:latin typeface="Times New Roman" panose="02020603050405020304" pitchFamily="18" charset="0"/>
                <a:cs typeface="Times New Roman" panose="02020603050405020304" pitchFamily="18" charset="0"/>
              </a:rPr>
              <a:t> </a:t>
            </a:r>
            <a:r>
              <a:rPr lang="en-US" altLang="ru-KZ" b="1" dirty="0">
                <a:solidFill>
                  <a:srgbClr val="333333"/>
                </a:solidFill>
                <a:latin typeface="Times New Roman" panose="02020603050405020304" pitchFamily="18" charset="0"/>
                <a:cs typeface="Times New Roman" panose="02020603050405020304" pitchFamily="18" charset="0"/>
              </a:rPr>
              <a:t>(</a:t>
            </a:r>
            <a:r>
              <a:rPr lang="ru-RU" altLang="ru-KZ" b="1" dirty="0" err="1">
                <a:solidFill>
                  <a:srgbClr val="333333"/>
                </a:solidFill>
                <a:latin typeface="Times New Roman" panose="02020603050405020304" pitchFamily="18" charset="0"/>
                <a:cs typeface="Times New Roman" panose="02020603050405020304" pitchFamily="18" charset="0"/>
              </a:rPr>
              <a:t>ағылшынша</a:t>
            </a:r>
            <a:r>
              <a:rPr lang="ru-RU" altLang="ru-KZ" b="1" dirty="0">
                <a:solidFill>
                  <a:srgbClr val="333333"/>
                </a:solidFill>
                <a:latin typeface="Times New Roman" panose="02020603050405020304" pitchFamily="18" charset="0"/>
                <a:cs typeface="Times New Roman" panose="02020603050405020304" pitchFamily="18" charset="0"/>
              </a:rPr>
              <a:t> </a:t>
            </a:r>
            <a:r>
              <a:rPr lang="en-US" altLang="ru-KZ" b="1" dirty="0" err="1">
                <a:solidFill>
                  <a:srgbClr val="333333"/>
                </a:solidFill>
                <a:latin typeface="Times New Roman" panose="02020603050405020304" pitchFamily="18" charset="0"/>
                <a:cs typeface="Times New Roman" panose="02020603050405020304" pitchFamily="18" charset="0"/>
              </a:rPr>
              <a:t>blockchain</a:t>
            </a:r>
            <a:r>
              <a:rPr lang="en-US" altLang="ru-KZ" b="1" dirty="0">
                <a:solidFill>
                  <a:srgbClr val="333333"/>
                </a:solidFill>
                <a:latin typeface="Times New Roman" panose="02020603050405020304" pitchFamily="18" charset="0"/>
                <a:cs typeface="Times New Roman" panose="02020603050405020304" pitchFamily="18" charset="0"/>
              </a:rPr>
              <a:t> — "</a:t>
            </a:r>
            <a:r>
              <a:rPr lang="ru-RU" altLang="ru-KZ" b="1" dirty="0" err="1">
                <a:solidFill>
                  <a:srgbClr val="333333"/>
                </a:solidFill>
                <a:latin typeface="Times New Roman" panose="02020603050405020304" pitchFamily="18" charset="0"/>
                <a:cs typeface="Times New Roman" panose="02020603050405020304" pitchFamily="18" charset="0"/>
              </a:rPr>
              <a:t>блоктар</a:t>
            </a:r>
            <a:r>
              <a:rPr lang="ru-RU" altLang="ru-KZ" b="1" dirty="0">
                <a:solidFill>
                  <a:srgbClr val="333333"/>
                </a:solidFill>
                <a:latin typeface="Times New Roman" panose="02020603050405020304" pitchFamily="18" charset="0"/>
                <a:cs typeface="Times New Roman" panose="02020603050405020304" pitchFamily="18" charset="0"/>
              </a:rPr>
              <a:t> </a:t>
            </a:r>
            <a:r>
              <a:rPr lang="ru-RU" altLang="ru-KZ" b="1" dirty="0" err="1">
                <a:solidFill>
                  <a:srgbClr val="333333"/>
                </a:solidFill>
                <a:latin typeface="Times New Roman" panose="02020603050405020304" pitchFamily="18" charset="0"/>
                <a:cs typeface="Times New Roman" panose="02020603050405020304" pitchFamily="18" charset="0"/>
              </a:rPr>
              <a:t>тізбегі</a:t>
            </a:r>
            <a:r>
              <a:rPr lang="ru-RU" altLang="ru-KZ" b="1" dirty="0">
                <a:solidFill>
                  <a:srgbClr val="333333"/>
                </a:solidFill>
                <a:latin typeface="Times New Roman" panose="02020603050405020304" pitchFamily="18" charset="0"/>
                <a:cs typeface="Times New Roman" panose="02020603050405020304" pitchFamily="18" charset="0"/>
              </a:rPr>
              <a:t>") </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белгілі</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бір</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ережелерге</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сәйкес</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құрылған</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кез-келген</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ақпаратты</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қамтитын</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блоктардың</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үздіксіз</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тізбегі</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байланыстырылған</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тізім</a:t>
            </a:r>
            <a:r>
              <a:rPr lang="ru-RU" altLang="ru-KZ" dirty="0">
                <a:solidFill>
                  <a:srgbClr val="333333"/>
                </a:solidFill>
                <a:latin typeface="Times New Roman" panose="02020603050405020304" pitchFamily="18" charset="0"/>
                <a:cs typeface="Times New Roman" panose="02020603050405020304" pitchFamily="18" charset="0"/>
              </a:rPr>
              <a:t>).</a:t>
            </a:r>
            <a:r>
              <a:rPr lang="en-US" altLang="ru-KZ" dirty="0">
                <a:solidFill>
                  <a:srgbClr val="333333"/>
                </a:solidFill>
                <a:latin typeface="Times New Roman" panose="02020603050405020304" pitchFamily="18" charset="0"/>
                <a:cs typeface="Times New Roman" panose="02020603050405020304" pitchFamily="18" charset="0"/>
              </a:rPr>
              <a:t> </a:t>
            </a:r>
            <a:r>
              <a:rPr lang="kk-KZ" altLang="ru-KZ" dirty="0">
                <a:solidFill>
                  <a:srgbClr val="333333"/>
                </a:solidFill>
                <a:latin typeface="Times New Roman" panose="02020603050405020304" pitchFamily="18" charset="0"/>
                <a:cs typeface="Times New Roman" panose="02020603050405020304" pitchFamily="18" charset="0"/>
              </a:rPr>
              <a:t>Б</a:t>
            </a:r>
            <a:r>
              <a:rPr lang="ru-RU" altLang="ru-KZ" dirty="0" err="1">
                <a:latin typeface="Times New Roman" panose="02020603050405020304" pitchFamily="18" charset="0"/>
                <a:cs typeface="Times New Roman" panose="02020603050405020304" pitchFamily="18" charset="0"/>
              </a:rPr>
              <a:t>ұл</a:t>
            </a:r>
            <a:r>
              <a:rPr lang="ru-RU" altLang="ru-KZ" dirty="0">
                <a:latin typeface="Times New Roman" panose="02020603050405020304" pitchFamily="18" charset="0"/>
                <a:cs typeface="Times New Roman" panose="02020603050405020304" pitchFamily="18" charset="0"/>
              </a:rPr>
              <a:t> технология «</a:t>
            </a:r>
            <a:r>
              <a:rPr lang="ru-RU" altLang="ru-KZ" dirty="0" err="1">
                <a:latin typeface="Times New Roman" panose="02020603050405020304" pitchFamily="18" charset="0"/>
                <a:cs typeface="Times New Roman" panose="02020603050405020304" pitchFamily="18" charset="0"/>
              </a:rPr>
              <a:t>биткойн</a:t>
            </a:r>
            <a:r>
              <a:rPr lang="ru-RU" altLang="ru-KZ" dirty="0">
                <a:latin typeface="Times New Roman" panose="02020603050405020304" pitchFamily="18" charset="0"/>
                <a:cs typeface="Times New Roman" panose="02020603050405020304" pitchFamily="18" charset="0"/>
              </a:rPr>
              <a:t>» </a:t>
            </a:r>
            <a:r>
              <a:rPr lang="ru-RU" altLang="ru-KZ" dirty="0" err="1">
                <a:latin typeface="Times New Roman" panose="02020603050405020304" pitchFamily="18" charset="0"/>
                <a:cs typeface="Times New Roman" panose="02020603050405020304" pitchFamily="18" charset="0"/>
              </a:rPr>
              <a:t>электрондық</a:t>
            </a:r>
            <a:r>
              <a:rPr lang="ru-RU" altLang="ru-KZ" dirty="0">
                <a:latin typeface="Times New Roman" panose="02020603050405020304" pitchFamily="18" charset="0"/>
                <a:cs typeface="Times New Roman" panose="02020603050405020304" pitchFamily="18" charset="0"/>
              </a:rPr>
              <a:t> </a:t>
            </a:r>
            <a:r>
              <a:rPr lang="ru-RU" altLang="ru-KZ" dirty="0" err="1">
                <a:latin typeface="Times New Roman" panose="02020603050405020304" pitchFamily="18" charset="0"/>
                <a:cs typeface="Times New Roman" panose="02020603050405020304" pitchFamily="18" charset="0"/>
              </a:rPr>
              <a:t>валютамен</a:t>
            </a:r>
            <a:r>
              <a:rPr lang="ru-RU" altLang="ru-KZ" dirty="0">
                <a:latin typeface="Times New Roman" panose="02020603050405020304" pitchFamily="18" charset="0"/>
                <a:cs typeface="Times New Roman" panose="02020603050405020304" pitchFamily="18" charset="0"/>
              </a:rPr>
              <a:t> транзакция </a:t>
            </a:r>
            <a:r>
              <a:rPr lang="ru-RU" altLang="ru-KZ" dirty="0" err="1">
                <a:latin typeface="Times New Roman" panose="02020603050405020304" pitchFamily="18" charset="0"/>
                <a:cs typeface="Times New Roman" panose="02020603050405020304" pitchFamily="18" charset="0"/>
              </a:rPr>
              <a:t>жасау</a:t>
            </a:r>
            <a:r>
              <a:rPr lang="ru-RU" altLang="ru-KZ" dirty="0">
                <a:latin typeface="Times New Roman" panose="02020603050405020304" pitchFamily="18" charset="0"/>
                <a:cs typeface="Times New Roman" panose="02020603050405020304" pitchFamily="18" charset="0"/>
              </a:rPr>
              <a:t> </a:t>
            </a:r>
            <a:r>
              <a:rPr lang="ru-RU" altLang="ru-KZ" dirty="0" err="1">
                <a:latin typeface="Times New Roman" panose="02020603050405020304" pitchFamily="18" charset="0"/>
                <a:cs typeface="Times New Roman" panose="02020603050405020304" pitchFamily="18" charset="0"/>
              </a:rPr>
              <a:t>үшін</a:t>
            </a:r>
            <a:r>
              <a:rPr lang="ru-RU" altLang="ru-KZ" dirty="0">
                <a:latin typeface="Times New Roman" panose="02020603050405020304" pitchFamily="18" charset="0"/>
                <a:cs typeface="Times New Roman" panose="02020603050405020304" pitchFamily="18" charset="0"/>
              </a:rPr>
              <a:t> 2008 </a:t>
            </a:r>
            <a:r>
              <a:rPr lang="ru-RU" altLang="ru-KZ" dirty="0" err="1">
                <a:latin typeface="Times New Roman" panose="02020603050405020304" pitchFamily="18" charset="0"/>
                <a:cs typeface="Times New Roman" panose="02020603050405020304" pitchFamily="18" charset="0"/>
              </a:rPr>
              <a:t>жылы</a:t>
            </a:r>
            <a:r>
              <a:rPr lang="ru-RU" altLang="ru-KZ" dirty="0">
                <a:latin typeface="Times New Roman" panose="02020603050405020304" pitchFamily="18" charset="0"/>
                <a:cs typeface="Times New Roman" panose="02020603050405020304" pitchFamily="18" charset="0"/>
              </a:rPr>
              <a:t> </a:t>
            </a:r>
            <a:r>
              <a:rPr lang="ru-RU" altLang="ru-KZ" dirty="0" err="1">
                <a:latin typeface="Times New Roman" panose="02020603050405020304" pitchFamily="18" charset="0"/>
                <a:cs typeface="Times New Roman" panose="02020603050405020304" pitchFamily="18" charset="0"/>
              </a:rPr>
              <a:t>белгісіз</a:t>
            </a:r>
            <a:r>
              <a:rPr lang="ru-RU" altLang="ru-KZ" dirty="0">
                <a:latin typeface="Times New Roman" panose="02020603050405020304" pitchFamily="18" charset="0"/>
                <a:cs typeface="Times New Roman" panose="02020603050405020304" pitchFamily="18" charset="0"/>
              </a:rPr>
              <a:t> </a:t>
            </a:r>
            <a:r>
              <a:rPr lang="ru-RU" altLang="ru-KZ" dirty="0" err="1">
                <a:latin typeface="Times New Roman" panose="02020603050405020304" pitchFamily="18" charset="0"/>
                <a:cs typeface="Times New Roman" panose="02020603050405020304" pitchFamily="18" charset="0"/>
              </a:rPr>
              <a:t>ғалым</a:t>
            </a:r>
            <a:r>
              <a:rPr lang="ru-RU" altLang="ru-KZ" dirty="0">
                <a:latin typeface="Times New Roman" panose="02020603050405020304" pitchFamily="18" charset="0"/>
                <a:cs typeface="Times New Roman" panose="02020603050405020304" pitchFamily="18" charset="0"/>
              </a:rPr>
              <a:t>, </a:t>
            </a:r>
            <a:r>
              <a:rPr lang="ru-RU" altLang="ru-KZ" dirty="0" err="1">
                <a:latin typeface="Times New Roman" panose="02020603050405020304" pitchFamily="18" charset="0"/>
                <a:cs typeface="Times New Roman" panose="02020603050405020304" pitchFamily="18" charset="0"/>
              </a:rPr>
              <a:t>лақап</a:t>
            </a:r>
            <a:r>
              <a:rPr lang="ru-RU" altLang="ru-KZ" dirty="0">
                <a:latin typeface="Times New Roman" panose="02020603050405020304" pitchFamily="18" charset="0"/>
                <a:cs typeface="Times New Roman" panose="02020603050405020304" pitchFamily="18" charset="0"/>
              </a:rPr>
              <a:t> </a:t>
            </a:r>
            <a:r>
              <a:rPr lang="ru-RU" altLang="ru-KZ" dirty="0" err="1">
                <a:latin typeface="Times New Roman" panose="02020603050405020304" pitchFamily="18" charset="0"/>
                <a:cs typeface="Times New Roman" panose="02020603050405020304" pitchFamily="18" charset="0"/>
              </a:rPr>
              <a:t>аты</a:t>
            </a:r>
            <a:r>
              <a:rPr lang="ru-RU" altLang="ru-KZ" dirty="0">
                <a:latin typeface="Times New Roman" panose="02020603050405020304" pitchFamily="18" charset="0"/>
                <a:cs typeface="Times New Roman" panose="02020603050405020304" pitchFamily="18" charset="0"/>
              </a:rPr>
              <a:t> </a:t>
            </a:r>
            <a:r>
              <a:rPr lang="ru-RU" altLang="ru-KZ" b="1" dirty="0" err="1">
                <a:latin typeface="Times New Roman" panose="02020603050405020304" pitchFamily="18" charset="0"/>
                <a:cs typeface="Times New Roman" panose="02020603050405020304" pitchFamily="18" charset="0"/>
              </a:rPr>
              <a:t>Сатоши</a:t>
            </a:r>
            <a:r>
              <a:rPr lang="ru-RU" altLang="ru-KZ" b="1" dirty="0">
                <a:latin typeface="Times New Roman" panose="02020603050405020304" pitchFamily="18" charset="0"/>
                <a:cs typeface="Times New Roman" panose="02020603050405020304" pitchFamily="18" charset="0"/>
              </a:rPr>
              <a:t> </a:t>
            </a:r>
            <a:r>
              <a:rPr lang="ru-RU" altLang="ru-KZ" b="1" dirty="0" err="1">
                <a:latin typeface="Times New Roman" panose="02020603050405020304" pitchFamily="18" charset="0"/>
                <a:cs typeface="Times New Roman" panose="02020603050405020304" pitchFamily="18" charset="0"/>
              </a:rPr>
              <a:t>Накамото</a:t>
            </a:r>
            <a:r>
              <a:rPr lang="ru-RU" altLang="ru-KZ" dirty="0" err="1">
                <a:latin typeface="Times New Roman" panose="02020603050405020304" pitchFamily="18" charset="0"/>
                <a:cs typeface="Times New Roman" panose="02020603050405020304" pitchFamily="18" charset="0"/>
              </a:rPr>
              <a:t>мен</a:t>
            </a:r>
            <a:r>
              <a:rPr lang="ru-RU" altLang="ru-KZ" dirty="0">
                <a:latin typeface="Times New Roman" panose="02020603050405020304" pitchFamily="18" charset="0"/>
                <a:cs typeface="Times New Roman" panose="02020603050405020304" pitchFamily="18" charset="0"/>
              </a:rPr>
              <a:t> </a:t>
            </a:r>
            <a:r>
              <a:rPr lang="ru-RU" altLang="ru-KZ" dirty="0" err="1">
                <a:latin typeface="Times New Roman" panose="02020603050405020304" pitchFamily="18" charset="0"/>
                <a:cs typeface="Times New Roman" panose="02020603050405020304" pitchFamily="18" charset="0"/>
              </a:rPr>
              <a:t>ұсынылған</a:t>
            </a:r>
            <a:r>
              <a:rPr lang="ru-RU" altLang="ru-KZ" dirty="0">
                <a:latin typeface="Times New Roman" panose="02020603050405020304" pitchFamily="18" charset="0"/>
                <a:cs typeface="Times New Roman" panose="02020603050405020304" pitchFamily="18" charset="0"/>
              </a:rPr>
              <a:t>. </a:t>
            </a:r>
            <a:endParaRPr lang="ru-RU" altLang="ru-KZ" dirty="0">
              <a:solidFill>
                <a:srgbClr val="333333"/>
              </a:solidFill>
              <a:latin typeface="Times New Roman" panose="02020603050405020304" pitchFamily="18" charset="0"/>
              <a:cs typeface="Times New Roman" panose="02020603050405020304" pitchFamily="18" charset="0"/>
            </a:endParaRPr>
          </a:p>
          <a:p>
            <a:pPr algn="just"/>
            <a:r>
              <a:rPr lang="ru-RU" altLang="ru-KZ" dirty="0" err="1">
                <a:solidFill>
                  <a:srgbClr val="333333"/>
                </a:solidFill>
                <a:latin typeface="Times New Roman" panose="02020603050405020304" pitchFamily="18" charset="0"/>
                <a:cs typeface="Times New Roman" panose="02020603050405020304" pitchFamily="18" charset="0"/>
              </a:rPr>
              <a:t>Блоктар</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арасындағы</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байланыс</a:t>
            </a:r>
            <a:r>
              <a:rPr lang="ru-RU" altLang="ru-KZ" dirty="0">
                <a:solidFill>
                  <a:srgbClr val="333333"/>
                </a:solidFill>
                <a:latin typeface="Times New Roman" panose="02020603050405020304" pitchFamily="18" charset="0"/>
                <a:cs typeface="Times New Roman" panose="02020603050405020304" pitchFamily="18" charset="0"/>
              </a:rPr>
              <a:t> тек </a:t>
            </a:r>
            <a:r>
              <a:rPr lang="ru-RU" altLang="ru-KZ" dirty="0" err="1">
                <a:solidFill>
                  <a:srgbClr val="333333"/>
                </a:solidFill>
                <a:latin typeface="Times New Roman" panose="02020603050405020304" pitchFamily="18" charset="0"/>
                <a:cs typeface="Times New Roman" panose="02020603050405020304" pitchFamily="18" charset="0"/>
              </a:rPr>
              <a:t>нөмірлеу</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арқылы</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ғана</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емес</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сонымен</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қатар</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әр</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блокта</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өзінің</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хэш</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сомасы</a:t>
            </a:r>
            <a:r>
              <a:rPr lang="ru-RU" altLang="ru-KZ" dirty="0">
                <a:solidFill>
                  <a:srgbClr val="333333"/>
                </a:solidFill>
                <a:latin typeface="Times New Roman" panose="02020603050405020304" pitchFamily="18" charset="0"/>
                <a:cs typeface="Times New Roman" panose="02020603050405020304" pitchFamily="18" charset="0"/>
              </a:rPr>
              <a:t> мен </a:t>
            </a:r>
            <a:r>
              <a:rPr lang="ru-RU" altLang="ru-KZ" dirty="0" err="1">
                <a:solidFill>
                  <a:srgbClr val="333333"/>
                </a:solidFill>
                <a:latin typeface="Times New Roman" panose="02020603050405020304" pitchFamily="18" charset="0"/>
                <a:cs typeface="Times New Roman" panose="02020603050405020304" pitchFamily="18" charset="0"/>
              </a:rPr>
              <a:t>алдыңғы</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блоктың</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хэш</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сомасы</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болатындығымен</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қамтамасыз</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етіледі</a:t>
            </a:r>
            <a:r>
              <a:rPr lang="ru-RU" altLang="ru-KZ" dirty="0">
                <a:solidFill>
                  <a:srgbClr val="333333"/>
                </a:solidFill>
                <a:latin typeface="Times New Roman" panose="02020603050405020304" pitchFamily="18" charset="0"/>
                <a:cs typeface="Times New Roman" panose="02020603050405020304" pitchFamily="18" charset="0"/>
              </a:rPr>
              <a:t>.</a:t>
            </a:r>
          </a:p>
          <a:p>
            <a:pPr algn="just"/>
            <a:r>
              <a:rPr lang="en-US" altLang="ru-KZ" dirty="0" err="1">
                <a:solidFill>
                  <a:srgbClr val="333333"/>
                </a:solidFill>
                <a:latin typeface="Times New Roman" panose="02020603050405020304" pitchFamily="18" charset="0"/>
                <a:cs typeface="Times New Roman" panose="02020603050405020304" pitchFamily="18" charset="0"/>
              </a:rPr>
              <a:t>Blockchain</a:t>
            </a:r>
            <a:r>
              <a:rPr lang="en-US"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технологиясын</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кез-келген</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өзара</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байланысты</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ақпараттық</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блоктарға</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таратуға</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болады</a:t>
            </a:r>
            <a:r>
              <a:rPr lang="ru-RU" altLang="ru-KZ" dirty="0">
                <a:solidFill>
                  <a:srgbClr val="333333"/>
                </a:solidFill>
                <a:latin typeface="Times New Roman" panose="02020603050405020304" pitchFamily="18" charset="0"/>
                <a:cs typeface="Times New Roman" panose="02020603050405020304" pitchFamily="18" charset="0"/>
              </a:rPr>
              <a:t>.</a:t>
            </a:r>
          </a:p>
          <a:p>
            <a:pPr algn="just"/>
            <a:r>
              <a:rPr lang="ru-RU" altLang="ru-KZ" dirty="0" err="1">
                <a:solidFill>
                  <a:srgbClr val="333333"/>
                </a:solidFill>
                <a:latin typeface="Times New Roman" panose="02020603050405020304" pitchFamily="18" charset="0"/>
                <a:cs typeface="Times New Roman" panose="02020603050405020304" pitchFamily="18" charset="0"/>
              </a:rPr>
              <a:t>Қазіргі</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уақытта</a:t>
            </a:r>
            <a:r>
              <a:rPr lang="ru-RU" altLang="ru-KZ" dirty="0">
                <a:solidFill>
                  <a:srgbClr val="333333"/>
                </a:solidFill>
                <a:latin typeface="Times New Roman" panose="02020603050405020304" pitchFamily="18" charset="0"/>
                <a:cs typeface="Times New Roman" panose="02020603050405020304" pitchFamily="18" charset="0"/>
              </a:rPr>
              <a:t> </a:t>
            </a:r>
            <a:r>
              <a:rPr lang="en-US" altLang="ru-KZ" dirty="0" err="1">
                <a:solidFill>
                  <a:srgbClr val="333333"/>
                </a:solidFill>
                <a:latin typeface="Times New Roman" panose="02020603050405020304" pitchFamily="18" charset="0"/>
                <a:cs typeface="Times New Roman" panose="02020603050405020304" pitchFamily="18" charset="0"/>
              </a:rPr>
              <a:t>blockchain</a:t>
            </a:r>
            <a:r>
              <a:rPr lang="en-US"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технологиялары</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келесі</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салаларда</a:t>
            </a:r>
            <a:r>
              <a:rPr lang="ru-RU" altLang="ru-KZ" dirty="0">
                <a:solidFill>
                  <a:srgbClr val="333333"/>
                </a:solidFill>
                <a:latin typeface="Times New Roman" panose="02020603050405020304" pitchFamily="18" charset="0"/>
                <a:cs typeface="Times New Roman" panose="02020603050405020304" pitchFamily="18" charset="0"/>
              </a:rPr>
              <a:t> </a:t>
            </a:r>
            <a:r>
              <a:rPr lang="ru-RU" altLang="ru-KZ" dirty="0" err="1">
                <a:solidFill>
                  <a:srgbClr val="333333"/>
                </a:solidFill>
                <a:latin typeface="Times New Roman" panose="02020603050405020304" pitchFamily="18" charset="0"/>
                <a:cs typeface="Times New Roman" panose="02020603050405020304" pitchFamily="18" charset="0"/>
              </a:rPr>
              <a:t>қолданылады</a:t>
            </a:r>
            <a:r>
              <a:rPr lang="ru-RU" altLang="ru-KZ" dirty="0">
                <a:solidFill>
                  <a:srgbClr val="333333"/>
                </a:solidFill>
                <a:latin typeface="Times New Roman" panose="02020603050405020304" pitchFamily="18" charset="0"/>
                <a:cs typeface="Times New Roman" panose="02020603050405020304" pitchFamily="18" charset="0"/>
              </a:rPr>
              <a:t>: - </a:t>
            </a:r>
            <a:r>
              <a:rPr lang="ru-RU" altLang="ru-KZ" b="1" dirty="0" err="1">
                <a:solidFill>
                  <a:srgbClr val="333333"/>
                </a:solidFill>
                <a:latin typeface="Times New Roman" panose="02020603050405020304" pitchFamily="18" charset="0"/>
                <a:cs typeface="Times New Roman" panose="02020603050405020304" pitchFamily="18" charset="0"/>
              </a:rPr>
              <a:t>қаржылық</a:t>
            </a:r>
            <a:r>
              <a:rPr lang="ru-RU" altLang="ru-KZ" b="1" dirty="0">
                <a:solidFill>
                  <a:srgbClr val="333333"/>
                </a:solidFill>
                <a:latin typeface="Times New Roman" panose="02020603050405020304" pitchFamily="18" charset="0"/>
                <a:cs typeface="Times New Roman" panose="02020603050405020304" pitchFamily="18" charset="0"/>
              </a:rPr>
              <a:t> </a:t>
            </a:r>
            <a:r>
              <a:rPr lang="ru-RU" altLang="ru-KZ" b="1" dirty="0" err="1">
                <a:solidFill>
                  <a:srgbClr val="333333"/>
                </a:solidFill>
                <a:latin typeface="Times New Roman" panose="02020603050405020304" pitchFamily="18" charset="0"/>
                <a:cs typeface="Times New Roman" panose="02020603050405020304" pitchFamily="18" charset="0"/>
              </a:rPr>
              <a:t>операциялар</a:t>
            </a:r>
            <a:r>
              <a:rPr lang="ru-RU" altLang="ru-KZ" b="1" dirty="0">
                <a:solidFill>
                  <a:srgbClr val="333333"/>
                </a:solidFill>
                <a:latin typeface="Times New Roman" panose="02020603050405020304" pitchFamily="18" charset="0"/>
                <a:cs typeface="Times New Roman" panose="02020603050405020304" pitchFamily="18" charset="0"/>
              </a:rPr>
              <a:t>; - </a:t>
            </a:r>
            <a:r>
              <a:rPr lang="ru-RU" altLang="ru-KZ" b="1" dirty="0" err="1">
                <a:solidFill>
                  <a:srgbClr val="333333"/>
                </a:solidFill>
                <a:latin typeface="Times New Roman" panose="02020603050405020304" pitchFamily="18" charset="0"/>
                <a:cs typeface="Times New Roman" panose="02020603050405020304" pitchFamily="18" charset="0"/>
              </a:rPr>
              <a:t>пайдаланушыларды</a:t>
            </a:r>
            <a:r>
              <a:rPr lang="ru-RU" altLang="ru-KZ" b="1" dirty="0">
                <a:solidFill>
                  <a:srgbClr val="333333"/>
                </a:solidFill>
                <a:latin typeface="Times New Roman" panose="02020603050405020304" pitchFamily="18" charset="0"/>
                <a:cs typeface="Times New Roman" panose="02020603050405020304" pitchFamily="18" charset="0"/>
              </a:rPr>
              <a:t> </a:t>
            </a:r>
            <a:r>
              <a:rPr lang="ru-RU" altLang="ru-KZ" b="1" dirty="0" err="1">
                <a:solidFill>
                  <a:srgbClr val="333333"/>
                </a:solidFill>
                <a:latin typeface="Times New Roman" panose="02020603050405020304" pitchFamily="18" charset="0"/>
                <a:cs typeface="Times New Roman" panose="02020603050405020304" pitchFamily="18" charset="0"/>
              </a:rPr>
              <a:t>анықтау</a:t>
            </a:r>
            <a:r>
              <a:rPr lang="ru-RU" altLang="ru-KZ" b="1" dirty="0">
                <a:solidFill>
                  <a:srgbClr val="333333"/>
                </a:solidFill>
                <a:latin typeface="Times New Roman" panose="02020603050405020304" pitchFamily="18" charset="0"/>
                <a:cs typeface="Times New Roman" panose="02020603050405020304" pitchFamily="18" charset="0"/>
              </a:rPr>
              <a:t>; - </a:t>
            </a:r>
            <a:r>
              <a:rPr lang="ru-RU" altLang="ru-KZ" b="1" dirty="0" err="1">
                <a:solidFill>
                  <a:srgbClr val="333333"/>
                </a:solidFill>
                <a:latin typeface="Times New Roman" panose="02020603050405020304" pitchFamily="18" charset="0"/>
                <a:cs typeface="Times New Roman" panose="02020603050405020304" pitchFamily="18" charset="0"/>
              </a:rPr>
              <a:t>киберқауіпсіздік</a:t>
            </a:r>
            <a:r>
              <a:rPr lang="ru-RU" altLang="ru-KZ" b="1" dirty="0">
                <a:solidFill>
                  <a:srgbClr val="333333"/>
                </a:solidFill>
                <a:latin typeface="Times New Roman" panose="02020603050405020304" pitchFamily="18" charset="0"/>
                <a:cs typeface="Times New Roman" panose="02020603050405020304" pitchFamily="18" charset="0"/>
              </a:rPr>
              <a:t> </a:t>
            </a:r>
            <a:r>
              <a:rPr lang="ru-RU" altLang="ru-KZ" b="1" dirty="0" err="1">
                <a:solidFill>
                  <a:srgbClr val="333333"/>
                </a:solidFill>
                <a:latin typeface="Times New Roman" panose="02020603050405020304" pitchFamily="18" charset="0"/>
                <a:cs typeface="Times New Roman" panose="02020603050405020304" pitchFamily="18" charset="0"/>
              </a:rPr>
              <a:t>технологияларын</a:t>
            </a:r>
            <a:r>
              <a:rPr lang="ru-RU" altLang="ru-KZ" b="1" dirty="0">
                <a:solidFill>
                  <a:srgbClr val="333333"/>
                </a:solidFill>
                <a:latin typeface="Times New Roman" panose="02020603050405020304" pitchFamily="18" charset="0"/>
                <a:cs typeface="Times New Roman" panose="02020603050405020304" pitchFamily="18" charset="0"/>
              </a:rPr>
              <a:t> </a:t>
            </a:r>
            <a:r>
              <a:rPr lang="ru-RU" altLang="ru-KZ" b="1" dirty="0" err="1">
                <a:solidFill>
                  <a:srgbClr val="333333"/>
                </a:solidFill>
                <a:latin typeface="Times New Roman" panose="02020603050405020304" pitchFamily="18" charset="0"/>
                <a:cs typeface="Times New Roman" panose="02020603050405020304" pitchFamily="18" charset="0"/>
              </a:rPr>
              <a:t>құру</a:t>
            </a:r>
            <a:r>
              <a:rPr lang="ru-RU" altLang="ru-KZ" b="1" dirty="0">
                <a:solidFill>
                  <a:srgbClr val="333333"/>
                </a:solidFill>
                <a:latin typeface="Times New Roman" panose="02020603050405020304" pitchFamily="18" charset="0"/>
                <a:cs typeface="Times New Roman" panose="02020603050405020304" pitchFamily="18" charset="0"/>
              </a:rPr>
              <a:t>; - банк </a:t>
            </a:r>
            <a:r>
              <a:rPr lang="ru-RU" altLang="ru-KZ" b="1" dirty="0" err="1">
                <a:solidFill>
                  <a:srgbClr val="333333"/>
                </a:solidFill>
                <a:latin typeface="Times New Roman" panose="02020603050405020304" pitchFamily="18" charset="0"/>
                <a:cs typeface="Times New Roman" panose="02020603050405020304" pitchFamily="18" charset="0"/>
              </a:rPr>
              <a:t>мекемелері</a:t>
            </a:r>
            <a:r>
              <a:rPr lang="ru-RU" altLang="ru-KZ" b="1" dirty="0">
                <a:solidFill>
                  <a:srgbClr val="333333"/>
                </a:solidFill>
                <a:latin typeface="Times New Roman" panose="02020603050405020304" pitchFamily="18" charset="0"/>
                <a:cs typeface="Times New Roman" panose="02020603050405020304" pitchFamily="18" charset="0"/>
              </a:rPr>
              <a:t> </a:t>
            </a:r>
            <a:r>
              <a:rPr lang="ru-RU" altLang="ru-KZ" b="1" dirty="0" err="1">
                <a:solidFill>
                  <a:srgbClr val="333333"/>
                </a:solidFill>
                <a:latin typeface="Times New Roman" panose="02020603050405020304" pitchFamily="18" charset="0"/>
                <a:cs typeface="Times New Roman" panose="02020603050405020304" pitchFamily="18" charset="0"/>
              </a:rPr>
              <a:t>және</a:t>
            </a:r>
            <a:r>
              <a:rPr lang="ru-RU" altLang="ru-KZ" b="1" dirty="0">
                <a:solidFill>
                  <a:srgbClr val="333333"/>
                </a:solidFill>
                <a:latin typeface="Times New Roman" panose="02020603050405020304" pitchFamily="18" charset="0"/>
                <a:cs typeface="Times New Roman" panose="02020603050405020304" pitchFamily="18" charset="0"/>
              </a:rPr>
              <a:t> </a:t>
            </a:r>
            <a:r>
              <a:rPr lang="ru-RU" altLang="ru-KZ" b="1" dirty="0" err="1">
                <a:solidFill>
                  <a:srgbClr val="333333"/>
                </a:solidFill>
                <a:latin typeface="Times New Roman" panose="02020603050405020304" pitchFamily="18" charset="0"/>
                <a:cs typeface="Times New Roman" panose="02020603050405020304" pitchFamily="18" charset="0"/>
              </a:rPr>
              <a:t>мемлекеттік</a:t>
            </a:r>
            <a:r>
              <a:rPr lang="ru-RU" altLang="ru-KZ" b="1" dirty="0">
                <a:solidFill>
                  <a:srgbClr val="333333"/>
                </a:solidFill>
                <a:latin typeface="Times New Roman" panose="02020603050405020304" pitchFamily="18" charset="0"/>
                <a:cs typeface="Times New Roman" panose="02020603050405020304" pitchFamily="18" charset="0"/>
              </a:rPr>
              <a:t> </a:t>
            </a:r>
            <a:r>
              <a:rPr lang="ru-RU" altLang="ru-KZ" b="1" dirty="0" err="1">
                <a:solidFill>
                  <a:srgbClr val="333333"/>
                </a:solidFill>
                <a:latin typeface="Times New Roman" panose="02020603050405020304" pitchFamily="18" charset="0"/>
                <a:cs typeface="Times New Roman" panose="02020603050405020304" pitchFamily="18" charset="0"/>
              </a:rPr>
              <a:t>ұйымдар</a:t>
            </a:r>
            <a:r>
              <a:rPr lang="ru-RU" altLang="ru-KZ" dirty="0">
                <a:solidFill>
                  <a:srgbClr val="333333"/>
                </a:solidFill>
                <a:latin typeface="Times New Roman" panose="02020603050405020304" pitchFamily="18" charset="0"/>
                <a:cs typeface="Times New Roman" panose="02020603050405020304" pitchFamily="18" charset="0"/>
              </a:rPr>
              <a:t>.</a:t>
            </a:r>
          </a:p>
        </p:txBody>
      </p:sp>
      <p:pic>
        <p:nvPicPr>
          <p:cNvPr id="25603" name="Рисунок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260350"/>
            <a:ext cx="4005263"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188" y="549275"/>
            <a:ext cx="8888412" cy="590550"/>
          </a:xfrm>
        </p:spPr>
        <p:txBody>
          <a:bodyPr/>
          <a:lstStyle/>
          <a:p>
            <a:pPr>
              <a:defRPr/>
            </a:pPr>
            <a:r>
              <a:rPr lang="kk-KZ"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Блокчейн технологиясының маңызды сипаттамалары</a:t>
            </a:r>
            <a:endParaRPr lang="ru-RU"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6627" name="Объект 2"/>
          <p:cNvSpPr>
            <a:spLocks noGrp="1"/>
          </p:cNvSpPr>
          <p:nvPr>
            <p:ph idx="1"/>
          </p:nvPr>
        </p:nvSpPr>
        <p:spPr>
          <a:xfrm>
            <a:off x="107950" y="1233488"/>
            <a:ext cx="8886825" cy="4391025"/>
          </a:xfrm>
        </p:spPr>
        <p:txBody>
          <a:bodyPr/>
          <a:lstStyle/>
          <a:p>
            <a:pPr marL="0" indent="0" algn="just">
              <a:buFont typeface="Wingdings 2" panose="05020102010507070707" pitchFamily="18" charset="2"/>
              <a:buNone/>
            </a:pPr>
            <a:r>
              <a:rPr lang="ru-RU" altLang="ru-KZ" sz="2000" b="1" smtClean="0">
                <a:latin typeface="Times New Roman" panose="02020603050405020304" pitchFamily="18" charset="0"/>
                <a:cs typeface="Times New Roman" panose="02020603050405020304" pitchFamily="18" charset="0"/>
              </a:rPr>
              <a:t>Деректердің өзгермейтіндігі: </a:t>
            </a:r>
            <a:r>
              <a:rPr lang="ru-RU" altLang="ru-KZ" sz="2000" smtClean="0">
                <a:latin typeface="Times New Roman" panose="02020603050405020304" pitchFamily="18" charset="0"/>
                <a:cs typeface="Times New Roman" panose="02020603050405020304" pitchFamily="18" charset="0"/>
              </a:rPr>
              <a:t>бұл ең маңызды мүмкіндік, себебі ол ешбір деректердің бүлінбеуін қамтамасыз етеді. Жүйенің әрбір түйінінде кітаптың көшірмесі болады. Сонымен, кез-келген деректерді өзгерту үшін әр түйіннің бірауыздан келісімі болуы керек. Бұл блокчейнді қауіпсіз және мөлдір етеді.</a:t>
            </a:r>
          </a:p>
          <a:p>
            <a:pPr marL="0" indent="0" algn="just">
              <a:buFont typeface="Wingdings 2" panose="05020102010507070707" pitchFamily="18" charset="2"/>
              <a:buNone/>
            </a:pPr>
            <a:r>
              <a:rPr lang="ru-RU" altLang="ru-KZ" sz="2000" b="1" smtClean="0">
                <a:latin typeface="Times New Roman" panose="02020603050405020304" pitchFamily="18" charset="0"/>
                <a:cs typeface="Times New Roman" panose="02020603050405020304" pitchFamily="18" charset="0"/>
              </a:rPr>
              <a:t>Орталықтандырылмаған: </a:t>
            </a:r>
            <a:r>
              <a:rPr lang="ru-RU" altLang="ru-KZ" sz="2000" smtClean="0">
                <a:latin typeface="Times New Roman" panose="02020603050405020304" pitchFamily="18" charset="0"/>
                <a:cs typeface="Times New Roman" panose="02020603050405020304" pitchFamily="18" charset="0"/>
              </a:rPr>
              <a:t>Блокчейн орталықтандырылмаған, яғни ешқандай билік немесе үкімет, адамдар тобы немесе бір адам бұл технологияны бақыламайды. Керісінше, бұл бүкіл транзакцияны басқаратын түйіндер тобы.</a:t>
            </a:r>
          </a:p>
          <a:p>
            <a:pPr marL="0" indent="0" algn="just">
              <a:buFont typeface="Wingdings 2" panose="05020102010507070707" pitchFamily="18" charset="2"/>
              <a:buNone/>
            </a:pPr>
            <a:r>
              <a:rPr lang="ru-RU" altLang="ru-KZ" sz="2000" b="1" smtClean="0">
                <a:latin typeface="Times New Roman" panose="02020603050405020304" pitchFamily="18" charset="0"/>
                <a:cs typeface="Times New Roman" panose="02020603050405020304" pitchFamily="18" charset="0"/>
              </a:rPr>
              <a:t>Шындықтың жалғыз көзі: </a:t>
            </a:r>
            <a:r>
              <a:rPr lang="ru-RU" altLang="ru-KZ" sz="2000" smtClean="0">
                <a:latin typeface="Times New Roman" panose="02020603050405020304" pitchFamily="18" charset="0"/>
                <a:cs typeface="Times New Roman" panose="02020603050405020304" pitchFamily="18" charset="0"/>
              </a:rPr>
              <a:t>блокчейнде шындықтың бір ғана көзі бар-таратылған кітап. Сонымен, кімге тиесілі екенін білу үшін немесе белгілі бір транзакцияны зерттеу үшін сізге тек бір жерге бару керек.</a:t>
            </a:r>
          </a:p>
        </p:txBody>
      </p:sp>
      <p:pic>
        <p:nvPicPr>
          <p:cNvPr id="26628" name="Рисунок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9063" y="4446588"/>
            <a:ext cx="3476625"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4"/>
          <p:cNvSpPr txBox="1">
            <a:spLocks noChangeArrowheads="1"/>
          </p:cNvSpPr>
          <p:nvPr/>
        </p:nvSpPr>
        <p:spPr bwMode="auto">
          <a:xfrm>
            <a:off x="395288" y="1017588"/>
            <a:ext cx="8424862"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2" panose="05020102010507070707" pitchFamily="18" charset="2"/>
              <a:buNone/>
            </a:pPr>
            <a:r>
              <a:rPr lang="ru-RU" altLang="ru-KZ" sz="2400" b="1">
                <a:latin typeface="Times New Roman" panose="02020603050405020304" pitchFamily="18" charset="0"/>
                <a:cs typeface="Times New Roman" panose="02020603050405020304" pitchFamily="18" charset="0"/>
              </a:rPr>
              <a:t>Ашықтық немесе шығу тегі: </a:t>
            </a:r>
            <a:r>
              <a:rPr lang="ru-RU" altLang="ru-KZ" sz="2400">
                <a:latin typeface="Times New Roman" panose="02020603050405020304" pitchFamily="18" charset="0"/>
                <a:cs typeface="Times New Roman" panose="02020603050405020304" pitchFamily="18" charset="0"/>
              </a:rPr>
              <a:t>әрбір транзакцияны, мейлі ол нақты болсын, мейлі материалдық емес болсын, блокчейн арқылы басынан аяғына дейін байқауға болады.</a:t>
            </a:r>
          </a:p>
          <a:p>
            <a:pPr algn="just">
              <a:buFont typeface="Wingdings 2" panose="05020102010507070707" pitchFamily="18" charset="2"/>
              <a:buNone/>
            </a:pPr>
            <a:r>
              <a:rPr lang="ru-RU" altLang="ru-KZ" sz="2400" b="1">
                <a:latin typeface="Times New Roman" panose="02020603050405020304" pitchFamily="18" charset="0"/>
                <a:cs typeface="Times New Roman" panose="02020603050405020304" pitchFamily="18" charset="0"/>
              </a:rPr>
              <a:t>Консенсус алгоритмі: </a:t>
            </a:r>
            <a:r>
              <a:rPr lang="ru-RU" altLang="ru-KZ" sz="2400">
                <a:latin typeface="Times New Roman" panose="02020603050405020304" pitchFamily="18" charset="0"/>
                <a:cs typeface="Times New Roman" panose="02020603050405020304" pitchFamily="18" charset="0"/>
              </a:rPr>
              <a:t>транзакцияны қабылдау және блокчейнге жазу үшін барлық қатысушылар немесе түйіндер бірдей ережелерді сақтауға келісуі керек.</a:t>
            </a:r>
          </a:p>
          <a:p>
            <a:pPr algn="just">
              <a:buFont typeface="Wingdings 2" panose="05020102010507070707" pitchFamily="18" charset="2"/>
              <a:buNone/>
            </a:pPr>
            <a:r>
              <a:rPr lang="ru-RU" altLang="ru-KZ" sz="2400" b="1">
                <a:latin typeface="Times New Roman" panose="02020603050405020304" pitchFamily="18" charset="0"/>
                <a:cs typeface="Times New Roman" panose="02020603050405020304" pitchFamily="18" charset="0"/>
              </a:rPr>
              <a:t>Анонимді:</a:t>
            </a:r>
            <a:r>
              <a:rPr lang="ru-RU" altLang="ru-KZ" sz="2400">
                <a:latin typeface="Times New Roman" panose="02020603050405020304" pitchFamily="18" charset="0"/>
                <a:cs typeface="Times New Roman" panose="02020603050405020304" pitchFamily="18" charset="0"/>
              </a:rPr>
              <a:t> әрбір транзакция ашық және жұртшылық үшін ашық екені рас, бірақ нақты тұлғалар мекенжайлар арқылы анонимді түрде сақталады. Мысалы, адам ақша сомасын жіберді делік, алушы жіберушінің биткоин мекенжайымен байланысты екенін біледі, бірақ ол нақты мекенжайды білмейді. Мұның бірнеше себептері бар-олардың бірі-құпиялылық.</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Заголовок 1"/>
          <p:cNvSpPr>
            <a:spLocks noGrp="1"/>
          </p:cNvSpPr>
          <p:nvPr>
            <p:ph type="title"/>
          </p:nvPr>
        </p:nvSpPr>
        <p:spPr>
          <a:xfrm>
            <a:off x="457200" y="765175"/>
            <a:ext cx="8229600" cy="722313"/>
          </a:xfrm>
        </p:spPr>
        <p:txBody>
          <a:bodyPr/>
          <a:lstStyle/>
          <a:p>
            <a:pPr algn="ctr"/>
            <a:r>
              <a:rPr lang="kk-KZ" altLang="ru-RU" smtClean="0">
                <a:latin typeface="Times New Roman" panose="02020603050405020304" pitchFamily="18" charset="0"/>
                <a:cs typeface="Times New Roman" panose="02020603050405020304" pitchFamily="18" charset="0"/>
              </a:rPr>
              <a:t>Қорытынды</a:t>
            </a:r>
            <a:endParaRPr lang="ru-RU" altLang="ru-RU" smtClean="0">
              <a:latin typeface="Times New Roman" panose="02020603050405020304" pitchFamily="18" charset="0"/>
              <a:cs typeface="Times New Roman" panose="02020603050405020304" pitchFamily="18" charset="0"/>
            </a:endParaRPr>
          </a:p>
        </p:txBody>
      </p:sp>
      <p:sp>
        <p:nvSpPr>
          <p:cNvPr id="26627" name="Содержимое 2"/>
          <p:cNvSpPr>
            <a:spLocks noGrp="1"/>
          </p:cNvSpPr>
          <p:nvPr>
            <p:ph idx="1"/>
          </p:nvPr>
        </p:nvSpPr>
        <p:spPr>
          <a:xfrm>
            <a:off x="457200" y="1628775"/>
            <a:ext cx="8229600" cy="4695825"/>
          </a:xfrm>
        </p:spPr>
        <p:txBody>
          <a:bodyPr/>
          <a:lstStyle/>
          <a:p>
            <a:pPr marL="87313" indent="446088" algn="just">
              <a:buFont typeface="Wingdings 2" panose="05020102010507070707" pitchFamily="18" charset="2"/>
              <a:buNone/>
              <a:defRPr/>
            </a:pPr>
            <a:r>
              <a:rPr lang="kk-KZ" altLang="ru-RU" sz="2400" dirty="0">
                <a:latin typeface="Times New Roman" panose="02020603050405020304" pitchFamily="18" charset="0"/>
                <a:cs typeface="Times New Roman" panose="02020603050405020304" pitchFamily="18" charset="0"/>
              </a:rPr>
              <a:t>Қорыта айтқанда,</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қазіргі</a:t>
            </a:r>
            <a:r>
              <a:rPr lang="ru-RU" altLang="ru-RU" sz="2400" dirty="0">
                <a:latin typeface="Times New Roman" panose="02020603050405020304" pitchFamily="18" charset="0"/>
                <a:cs typeface="Times New Roman" panose="02020603050405020304" pitchFamily="18" charset="0"/>
              </a:rPr>
              <a:t> заман </a:t>
            </a:r>
            <a:r>
              <a:rPr lang="ru-RU" altLang="ru-RU" sz="2400" dirty="0" err="1">
                <a:latin typeface="Times New Roman" panose="02020603050405020304" pitchFamily="18" charset="0"/>
                <a:cs typeface="Times New Roman" panose="02020603050405020304" pitchFamily="18" charset="0"/>
              </a:rPr>
              <a:t>талабына</a:t>
            </a:r>
            <a:r>
              <a:rPr lang="ru-RU" altLang="ru-RU" sz="2400" dirty="0">
                <a:latin typeface="Times New Roman" panose="02020603050405020304" pitchFamily="18" charset="0"/>
                <a:cs typeface="Times New Roman" panose="02020603050405020304" pitchFamily="18" charset="0"/>
              </a:rPr>
              <a:t> сай </a:t>
            </a:r>
            <a:r>
              <a:rPr lang="ru-RU" altLang="ru-RU" sz="2400" dirty="0" err="1">
                <a:latin typeface="Times New Roman" panose="02020603050405020304" pitchFamily="18" charset="0"/>
                <a:cs typeface="Times New Roman" panose="02020603050405020304" pitchFamily="18" charset="0"/>
              </a:rPr>
              <a:t>адамдардың</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мәлімет</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алмасуына</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қарым-қатынасына</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ақпараттық-коммуникациялық</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технологиялардың</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кеңінен</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қолданысқа</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енуі</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өте</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маңызды</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рөл</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атқарады</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Жылдам</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дамып</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келе</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жатқан</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кезеңінде</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ақпараттық</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қоғамды</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қалыптастыру</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қажетті</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шартқа</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айналып</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отыр</a:t>
            </a:r>
            <a:r>
              <a:rPr lang="ru-RU" altLang="ru-RU" sz="2400" dirty="0">
                <a:latin typeface="Times New Roman" panose="02020603050405020304" pitchFamily="18" charset="0"/>
                <a:cs typeface="Times New Roman" panose="02020603050405020304" pitchFamily="18" charset="0"/>
              </a:rPr>
              <a:t>. Ал смарт </a:t>
            </a:r>
            <a:r>
              <a:rPr lang="ru-RU" altLang="ru-RU" sz="2400" dirty="0" err="1">
                <a:latin typeface="Times New Roman" panose="02020603050405020304" pitchFamily="18" charset="0"/>
                <a:cs typeface="Times New Roman" panose="02020603050405020304" pitchFamily="18" charset="0"/>
              </a:rPr>
              <a:t>оқытуға</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келетін</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болсақ</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мұғалім</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өз</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білімін</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оқушыларға</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түгелдей</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жеткізе</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алады</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Білім</a:t>
            </a:r>
            <a:r>
              <a:rPr lang="ru-RU" altLang="ru-RU" sz="2400" dirty="0">
                <a:latin typeface="Times New Roman" panose="02020603050405020304" pitchFamily="18" charset="0"/>
                <a:cs typeface="Times New Roman" panose="02020603050405020304" pitchFamily="18" charset="0"/>
              </a:rPr>
              <a:t> беру </a:t>
            </a:r>
            <a:r>
              <a:rPr lang="ru-RU" altLang="ru-RU" sz="2400" dirty="0" err="1">
                <a:latin typeface="Times New Roman" panose="02020603050405020304" pitchFamily="18" charset="0"/>
                <a:cs typeface="Times New Roman" panose="02020603050405020304" pitchFamily="18" charset="0"/>
              </a:rPr>
              <a:t>шекарасы</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кеңейіп</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білім</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алушылар</a:t>
            </a:r>
            <a:r>
              <a:rPr lang="ru-RU" altLang="ru-RU" sz="2400" dirty="0">
                <a:latin typeface="Times New Roman" panose="02020603050405020304" pitchFamily="18" charset="0"/>
                <a:cs typeface="Times New Roman" panose="02020603050405020304" pitchFamily="18" charset="0"/>
              </a:rPr>
              <a:t> саны </a:t>
            </a:r>
            <a:r>
              <a:rPr lang="ru-RU" altLang="ru-RU" sz="2400" dirty="0" err="1">
                <a:latin typeface="Times New Roman" panose="02020603050405020304" pitchFamily="18" charset="0"/>
                <a:cs typeface="Times New Roman" panose="02020603050405020304" pitchFamily="18" charset="0"/>
              </a:rPr>
              <a:t>көбейіп</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қана</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қоймай</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уақыт</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және</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орынға</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байланысты</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шектеулер</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болмайды</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Білім</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беруді</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кез-келген</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жерде</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кез</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келген</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уақытта</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ұйымдастыруға</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мүмкіндік</a:t>
            </a:r>
            <a:r>
              <a:rPr lang="ru-RU" altLang="ru-RU" sz="2400" dirty="0">
                <a:latin typeface="Times New Roman" panose="02020603050405020304" pitchFamily="18" charset="0"/>
                <a:cs typeface="Times New Roman" panose="02020603050405020304" pitchFamily="18" charset="0"/>
              </a:rPr>
              <a:t> </a:t>
            </a:r>
            <a:r>
              <a:rPr lang="ru-RU" altLang="ru-RU" sz="2400" dirty="0" err="1">
                <a:latin typeface="Times New Roman" panose="02020603050405020304" pitchFamily="18" charset="0"/>
                <a:cs typeface="Times New Roman" panose="02020603050405020304" pitchFamily="18" charset="0"/>
              </a:rPr>
              <a:t>туғызады</a:t>
            </a:r>
            <a:r>
              <a:rPr lang="ru-RU" altLang="ru-RU" sz="2400" dirty="0">
                <a:latin typeface="Times New Roman" panose="02020603050405020304" pitchFamily="18" charset="0"/>
                <a:cs typeface="Times New Roman" panose="02020603050405020304" pitchFamily="18" charset="0"/>
              </a:rPr>
              <a:t>. </a:t>
            </a:r>
          </a:p>
          <a:p>
            <a:pPr marL="0" indent="0">
              <a:buFont typeface="Wingdings 2" panose="05020102010507070707" pitchFamily="18" charset="2"/>
              <a:buNone/>
              <a:defRPr/>
            </a:pPr>
            <a:endParaRPr lang="ru-RU" altLang="ru-RU"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p:txBody>
          <a:bodyPr/>
          <a:lstStyle/>
          <a:p>
            <a:r>
              <a:rPr lang="ru-RU" altLang="ru-RU" dirty="0" err="1" smtClean="0">
                <a:latin typeface="Times New Roman" panose="02020603050405020304" pitchFamily="18" charset="0"/>
                <a:cs typeface="Times New Roman" panose="02020603050405020304" pitchFamily="18" charset="0"/>
              </a:rPr>
              <a:t>Жоспар</a:t>
            </a:r>
            <a:endParaRPr lang="ru-RU" altLang="ru-RU" dirty="0" smtClean="0">
              <a:latin typeface="Times New Roman" panose="02020603050405020304" pitchFamily="18" charset="0"/>
              <a:cs typeface="Times New Roman" panose="02020603050405020304" pitchFamily="18" charset="0"/>
            </a:endParaRPr>
          </a:p>
        </p:txBody>
      </p:sp>
      <p:sp>
        <p:nvSpPr>
          <p:cNvPr id="8195" name="Содержимое 2"/>
          <p:cNvSpPr>
            <a:spLocks noGrp="1"/>
          </p:cNvSpPr>
          <p:nvPr>
            <p:ph idx="1"/>
          </p:nvPr>
        </p:nvSpPr>
        <p:spPr>
          <a:xfrm>
            <a:off x="251520" y="1935163"/>
            <a:ext cx="8435280" cy="4389437"/>
          </a:xfrm>
        </p:spPr>
        <p:txBody>
          <a:bodyPr/>
          <a:lstStyle/>
          <a:p>
            <a:pPr marL="0" indent="0">
              <a:buNone/>
            </a:pPr>
            <a:r>
              <a:rPr lang="ru-RU" sz="2800" b="1" dirty="0">
                <a:latin typeface="Times New Roman" panose="02020603050405020304" pitchFamily="18" charset="0"/>
                <a:cs typeface="Times New Roman" panose="02020603050405020304" pitchFamily="18" charset="0"/>
              </a:rPr>
              <a:t>1. SMART </a:t>
            </a:r>
            <a:r>
              <a:rPr lang="ru-RU" sz="2800" b="1" dirty="0" err="1">
                <a:latin typeface="Times New Roman" panose="02020603050405020304" pitchFamily="18" charset="0"/>
                <a:cs typeface="Times New Roman" panose="02020603050405020304" pitchFamily="18" charset="0"/>
              </a:rPr>
              <a:t>технологияларға</a:t>
            </a:r>
            <a:r>
              <a:rPr lang="ru-RU" sz="2800" b="1" dirty="0">
                <a:latin typeface="Times New Roman" panose="02020603050405020304" pitchFamily="18" charset="0"/>
                <a:cs typeface="Times New Roman" panose="02020603050405020304" pitchFamily="18" charset="0"/>
              </a:rPr>
              <a:t> </a:t>
            </a:r>
            <a:r>
              <a:rPr lang="ru-RU" sz="2800" b="1" dirty="0" err="1">
                <a:latin typeface="Times New Roman" panose="02020603050405020304" pitchFamily="18" charset="0"/>
                <a:cs typeface="Times New Roman" panose="02020603050405020304" pitchFamily="18" charset="0"/>
              </a:rPr>
              <a:t>кіріспе</a:t>
            </a:r>
            <a:r>
              <a:rPr lang="ru-RU" sz="2800" b="1" dirty="0">
                <a:latin typeface="Times New Roman" panose="02020603050405020304" pitchFamily="18" charset="0"/>
                <a:cs typeface="Times New Roman" panose="02020603050405020304" pitchFamily="18" charset="0"/>
              </a:rPr>
              <a:t> </a:t>
            </a:r>
            <a:endParaRPr lang="ru-RU" sz="2800" b="1" dirty="0" smtClean="0">
              <a:latin typeface="Times New Roman" panose="02020603050405020304" pitchFamily="18" charset="0"/>
              <a:cs typeface="Times New Roman" panose="02020603050405020304" pitchFamily="18" charset="0"/>
            </a:endParaRPr>
          </a:p>
          <a:p>
            <a:pPr marL="0" indent="0">
              <a:buNone/>
            </a:pPr>
            <a:r>
              <a:rPr lang="ru-RU" sz="2800" b="1" dirty="0" smtClean="0">
                <a:effectLst/>
                <a:latin typeface="Times New Roman" panose="02020603050405020304" pitchFamily="18" charset="0"/>
                <a:ea typeface="Times New Roman" panose="02020603050405020304" pitchFamily="18" charset="0"/>
                <a:cs typeface="Times New Roman" panose="02020603050405020304" pitchFamily="18" charset="0"/>
              </a:rPr>
              <a:t>2. SMART </a:t>
            </a:r>
            <a:r>
              <a:rPr lang="ru-RU" sz="28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технологиялардың</a:t>
            </a:r>
            <a:r>
              <a:rPr lang="ru-RU" sz="2800" b="1"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8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негізгі</a:t>
            </a:r>
            <a:r>
              <a:rPr lang="ru-RU" sz="2800" b="1"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8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бағыттары</a:t>
            </a:r>
            <a:r>
              <a:rPr lang="ru-RU" sz="2800" b="1"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r>
              <a:rPr lang="ru-RU" sz="2800" b="1" dirty="0" smtClean="0">
                <a:effectLst/>
                <a:latin typeface="Times New Roman" panose="02020603050405020304" pitchFamily="18" charset="0"/>
                <a:ea typeface="Times New Roman" panose="02020603050405020304" pitchFamily="18" charset="0"/>
                <a:cs typeface="Times New Roman" panose="02020603050405020304" pitchFamily="18" charset="0"/>
              </a:rPr>
              <a:t>3. SMART </a:t>
            </a:r>
            <a:r>
              <a:rPr lang="ru-RU" sz="28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білім</a:t>
            </a:r>
            <a:r>
              <a:rPr lang="ru-RU" sz="2800" b="1" dirty="0" smtClean="0">
                <a:effectLst/>
                <a:latin typeface="Times New Roman" panose="02020603050405020304" pitchFamily="18" charset="0"/>
                <a:ea typeface="Times New Roman" panose="02020603050405020304" pitchFamily="18" charset="0"/>
                <a:cs typeface="Times New Roman" panose="02020603050405020304" pitchFamily="18" charset="0"/>
              </a:rPr>
              <a:t> беру </a:t>
            </a:r>
            <a:r>
              <a:rPr lang="ru-RU" sz="28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саласы</a:t>
            </a:r>
            <a:r>
              <a:rPr lang="ru-RU" sz="2800" b="1"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r>
              <a:rPr lang="en-US" sz="2800" b="1" dirty="0" smtClean="0">
                <a:latin typeface="Times New Roman" panose="02020603050405020304" pitchFamily="18" charset="0"/>
                <a:cs typeface="Times New Roman" panose="02020603050405020304" pitchFamily="18" charset="0"/>
              </a:rPr>
              <a:t>4. SMART </a:t>
            </a:r>
            <a:r>
              <a:rPr lang="ru-RU" sz="2800" b="1" dirty="0" err="1" smtClean="0">
                <a:latin typeface="Times New Roman" panose="02020603050405020304" pitchFamily="18" charset="0"/>
                <a:cs typeface="Times New Roman" panose="02020603050405020304" pitchFamily="18" charset="0"/>
              </a:rPr>
              <a:t>технологиялардың</a:t>
            </a:r>
            <a:r>
              <a:rPr lang="ru-RU" sz="2800" b="1" dirty="0" smtClean="0">
                <a:latin typeface="Times New Roman" panose="02020603050405020304" pitchFamily="18" charset="0"/>
                <a:cs typeface="Times New Roman" panose="02020603050405020304" pitchFamily="18" charset="0"/>
              </a:rPr>
              <a:t> </a:t>
            </a:r>
            <a:r>
              <a:rPr lang="ru-RU" sz="2800" b="1" dirty="0" err="1" smtClean="0">
                <a:latin typeface="Times New Roman" panose="02020603050405020304" pitchFamily="18" charset="0"/>
                <a:cs typeface="Times New Roman" panose="02020603050405020304" pitchFamily="18" charset="0"/>
              </a:rPr>
              <a:t>артықшылықтары</a:t>
            </a:r>
            <a:r>
              <a:rPr lang="ru-RU" sz="2800" b="1" dirty="0" smtClean="0">
                <a:latin typeface="Times New Roman" panose="02020603050405020304" pitchFamily="18" charset="0"/>
                <a:cs typeface="Times New Roman" panose="02020603050405020304" pitchFamily="18" charset="0"/>
              </a:rPr>
              <a:t> мен </a:t>
            </a:r>
            <a:r>
              <a:rPr lang="ru-RU" sz="2800" b="1" dirty="0" err="1" smtClean="0">
                <a:latin typeface="Times New Roman" panose="02020603050405020304" pitchFamily="18" charset="0"/>
                <a:cs typeface="Times New Roman" panose="02020603050405020304" pitchFamily="18" charset="0"/>
              </a:rPr>
              <a:t>кемшіліктері</a:t>
            </a:r>
            <a:r>
              <a:rPr lang="ru-RU" sz="2800" b="1" dirty="0" smtClean="0">
                <a:latin typeface="Times New Roman" panose="02020603050405020304" pitchFamily="18" charset="0"/>
                <a:cs typeface="Times New Roman" panose="02020603050405020304" pitchFamily="18" charset="0"/>
              </a:rPr>
              <a:t> </a:t>
            </a:r>
          </a:p>
          <a:p>
            <a:pPr marL="0" indent="0">
              <a:buNone/>
            </a:pPr>
            <a:r>
              <a:rPr lang="ru-RU" sz="2800" b="1" dirty="0" smtClean="0">
                <a:latin typeface="Times New Roman" panose="02020603050405020304" pitchFamily="18" charset="0"/>
                <a:cs typeface="Times New Roman" panose="02020603050405020304" pitchFamily="18" charset="0"/>
              </a:rPr>
              <a:t>5. SMART </a:t>
            </a:r>
            <a:r>
              <a:rPr lang="ru-RU" sz="2800" b="1" dirty="0" err="1" smtClean="0">
                <a:latin typeface="Times New Roman" panose="02020603050405020304" pitchFamily="18" charset="0"/>
                <a:cs typeface="Times New Roman" panose="02020603050405020304" pitchFamily="18" charset="0"/>
              </a:rPr>
              <a:t>технологияларды</a:t>
            </a:r>
            <a:r>
              <a:rPr lang="ru-RU" sz="2800" b="1" dirty="0" smtClean="0">
                <a:latin typeface="Times New Roman" panose="02020603050405020304" pitchFamily="18" charset="0"/>
                <a:cs typeface="Times New Roman" panose="02020603050405020304" pitchFamily="18" charset="0"/>
              </a:rPr>
              <a:t> </a:t>
            </a:r>
            <a:r>
              <a:rPr lang="ru-RU" sz="2800" b="1" dirty="0" err="1" smtClean="0">
                <a:latin typeface="Times New Roman" panose="02020603050405020304" pitchFamily="18" charset="0"/>
                <a:cs typeface="Times New Roman" panose="02020603050405020304" pitchFamily="18" charset="0"/>
              </a:rPr>
              <a:t>енгізу</a:t>
            </a:r>
            <a:r>
              <a:rPr lang="ru-RU" sz="2800" b="1" dirty="0" smtClean="0">
                <a:latin typeface="Times New Roman" panose="02020603050405020304" pitchFamily="18" charset="0"/>
                <a:cs typeface="Times New Roman" panose="02020603050405020304" pitchFamily="18" charset="0"/>
              </a:rPr>
              <a:t> </a:t>
            </a:r>
            <a:r>
              <a:rPr lang="ru-RU" sz="2800" b="1" dirty="0" err="1" smtClean="0">
                <a:latin typeface="Times New Roman" panose="02020603050405020304" pitchFamily="18" charset="0"/>
                <a:cs typeface="Times New Roman" panose="02020603050405020304" pitchFamily="18" charset="0"/>
              </a:rPr>
              <a:t>мысалдары</a:t>
            </a:r>
            <a:endParaRPr lang="ru-RU" sz="2800" b="1" dirty="0" smtClean="0">
              <a:latin typeface="Times New Roman" panose="02020603050405020304" pitchFamily="18" charset="0"/>
              <a:cs typeface="Times New Roman" panose="02020603050405020304" pitchFamily="18" charset="0"/>
            </a:endParaRPr>
          </a:p>
          <a:p>
            <a:pPr marL="0" indent="0">
              <a:buNone/>
            </a:pPr>
            <a:r>
              <a:rPr lang="kk-KZ" altLang="ru-RU" sz="2800" b="1" dirty="0" smtClean="0">
                <a:latin typeface="Times New Roman" panose="02020603050405020304" pitchFamily="18" charset="0"/>
                <a:cs typeface="Times New Roman" panose="02020603050405020304" pitchFamily="18" charset="0"/>
              </a:rPr>
              <a:t>6. Блокчейн </a:t>
            </a:r>
            <a:r>
              <a:rPr lang="kk-KZ" altLang="ru-RU" sz="2800" b="1" dirty="0" smtClean="0">
                <a:latin typeface="Times New Roman" panose="02020603050405020304" pitchFamily="18" charset="0"/>
                <a:cs typeface="Times New Roman" panose="02020603050405020304" pitchFamily="18" charset="0"/>
              </a:rPr>
              <a:t>технологиясы</a:t>
            </a:r>
            <a:endParaRPr lang="en-US" altLang="ru-RU" sz="2800" b="1" dirty="0" smtClean="0">
              <a:latin typeface="Times New Roman" panose="02020603050405020304" pitchFamily="18" charset="0"/>
              <a:cs typeface="Times New Roman" panose="02020603050405020304" pitchFamily="18" charset="0"/>
            </a:endParaRPr>
          </a:p>
          <a:p>
            <a:endParaRPr lang="ru-RU" altLang="ru-RU"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Содержимое 6"/>
          <p:cNvSpPr>
            <a:spLocks noGrp="1"/>
          </p:cNvSpPr>
          <p:nvPr>
            <p:ph idx="1"/>
          </p:nvPr>
        </p:nvSpPr>
        <p:spPr>
          <a:xfrm>
            <a:off x="500034" y="980728"/>
            <a:ext cx="8229600" cy="3815953"/>
          </a:xfrm>
        </p:spPr>
        <p:txBody>
          <a:bodyPr>
            <a:noAutofit/>
          </a:bodyPr>
          <a:lstStyle/>
          <a:p>
            <a:pPr marL="0" indent="0" algn="just">
              <a:buNone/>
            </a:pPr>
            <a:r>
              <a:rPr lang="ru-RU" sz="2400" b="1" dirty="0">
                <a:latin typeface="Times New Roman" panose="02020603050405020304" pitchFamily="18" charset="0"/>
                <a:cs typeface="Times New Roman" panose="02020603050405020304" pitchFamily="18" charset="0"/>
              </a:rPr>
              <a:t>1. SMART </a:t>
            </a:r>
            <a:r>
              <a:rPr lang="ru-RU" sz="2400" b="1" dirty="0" err="1">
                <a:latin typeface="Times New Roman" panose="02020603050405020304" pitchFamily="18" charset="0"/>
                <a:cs typeface="Times New Roman" panose="02020603050405020304" pitchFamily="18" charset="0"/>
              </a:rPr>
              <a:t>технологияларға</a:t>
            </a:r>
            <a:r>
              <a:rPr lang="ru-RU" sz="2400" b="1" dirty="0">
                <a:latin typeface="Times New Roman" panose="02020603050405020304" pitchFamily="18" charset="0"/>
                <a:cs typeface="Times New Roman" panose="02020603050405020304" pitchFamily="18" charset="0"/>
              </a:rPr>
              <a:t> </a:t>
            </a:r>
            <a:r>
              <a:rPr lang="ru-RU" sz="2400" b="1" dirty="0" err="1">
                <a:latin typeface="Times New Roman" panose="02020603050405020304" pitchFamily="18" charset="0"/>
                <a:cs typeface="Times New Roman" panose="02020603050405020304" pitchFamily="18" charset="0"/>
              </a:rPr>
              <a:t>кіріспе</a:t>
            </a:r>
            <a:r>
              <a:rPr lang="ru-RU" sz="2400" dirty="0">
                <a:latin typeface="Times New Roman" panose="02020603050405020304" pitchFamily="18" charset="0"/>
                <a:cs typeface="Times New Roman" panose="02020603050405020304" pitchFamily="18" charset="0"/>
              </a:rPr>
              <a:t> SMART </a:t>
            </a:r>
            <a:r>
              <a:rPr lang="ru-RU" sz="2400" dirty="0" err="1">
                <a:latin typeface="Times New Roman" panose="02020603050405020304" pitchFamily="18" charset="0"/>
                <a:cs typeface="Times New Roman" panose="02020603050405020304" pitchFamily="18" charset="0"/>
              </a:rPr>
              <a:t>технологиялары</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дегеніміз</a:t>
            </a:r>
            <a:r>
              <a:rPr lang="ru-RU" sz="2400" dirty="0">
                <a:latin typeface="Times New Roman" panose="02020603050405020304" pitchFamily="18" charset="0"/>
                <a:cs typeface="Times New Roman" panose="02020603050405020304" pitchFamily="18" charset="0"/>
              </a:rPr>
              <a:t> – </a:t>
            </a:r>
            <a:r>
              <a:rPr lang="ru-RU" sz="2400" dirty="0" err="1">
                <a:latin typeface="Times New Roman" panose="02020603050405020304" pitchFamily="18" charset="0"/>
                <a:cs typeface="Times New Roman" panose="02020603050405020304" pitchFamily="18" charset="0"/>
              </a:rPr>
              <a:t>бұл</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ақпараттық-коммуникациялық</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технологиялардың</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жаңа</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деңгейге</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көтерілген</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түрі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Бұл</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технологиялар</a:t>
            </a:r>
            <a:r>
              <a:rPr lang="ru-RU" sz="2400" dirty="0">
                <a:latin typeface="Times New Roman" panose="02020603050405020304" pitchFamily="18" charset="0"/>
                <a:cs typeface="Times New Roman" panose="02020603050405020304" pitchFamily="18" charset="0"/>
              </a:rPr>
              <a:t> “</a:t>
            </a:r>
            <a:r>
              <a:rPr lang="ru-RU" sz="2400" b="1" dirty="0" err="1">
                <a:latin typeface="Times New Roman" panose="02020603050405020304" pitchFamily="18" charset="0"/>
                <a:cs typeface="Times New Roman" panose="02020603050405020304" pitchFamily="18" charset="0"/>
              </a:rPr>
              <a:t>ақылды</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жүйелерді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енгізу</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арқылы</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пайдаланушыларға</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тиімділікті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үнемділікті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және</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икемділікті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қамтамасыз</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етеді</a:t>
            </a:r>
            <a:r>
              <a:rPr lang="ru-RU" sz="2400" dirty="0">
                <a:latin typeface="Times New Roman" panose="02020603050405020304" pitchFamily="18" charset="0"/>
                <a:cs typeface="Times New Roman" panose="02020603050405020304" pitchFamily="18" charset="0"/>
              </a:rPr>
              <a:t>. </a:t>
            </a:r>
            <a:r>
              <a:rPr lang="ru-RU" sz="2400" b="1" dirty="0">
                <a:latin typeface="Times New Roman" panose="02020603050405020304" pitchFamily="18" charset="0"/>
                <a:cs typeface="Times New Roman" panose="02020603050405020304" pitchFamily="18" charset="0"/>
              </a:rPr>
              <a:t>SMART </a:t>
            </a:r>
            <a:r>
              <a:rPr lang="ru-RU" sz="2400" b="1" dirty="0" err="1">
                <a:latin typeface="Times New Roman" panose="02020603050405020304" pitchFamily="18" charset="0"/>
                <a:cs typeface="Times New Roman" panose="02020603050405020304" pitchFamily="18" charset="0"/>
              </a:rPr>
              <a:t>термині</a:t>
            </a:r>
            <a:r>
              <a:rPr lang="ru-RU" sz="2400" b="1"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ағылшын</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тілінен</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Specific</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Measurable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Achievable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Relevant</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Time-bound</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Арнайы</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Өлшенетін</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Қол</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жетімді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Маңызды</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Уақытқа</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тәуелді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деген</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сөздердің</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қысқартылған</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түрі</a:t>
            </a:r>
            <a:r>
              <a:rPr lang="ru-RU" sz="2400" dirty="0">
                <a:latin typeface="Times New Roman" panose="02020603050405020304" pitchFamily="18" charset="0"/>
                <a:cs typeface="Times New Roman" panose="02020603050405020304" pitchFamily="18" charset="0"/>
              </a:rPr>
              <a:t>.</a:t>
            </a:r>
          </a:p>
        </p:txBody>
      </p:sp>
      <p:graphicFrame>
        <p:nvGraphicFramePr>
          <p:cNvPr id="11" name="Содержимое 3"/>
          <p:cNvGraphicFramePr>
            <a:graphicFrameLocks/>
          </p:cNvGraphicFramePr>
          <p:nvPr>
            <p:extLst>
              <p:ext uri="{D42A27DB-BD31-4B8C-83A1-F6EECF244321}">
                <p14:modId xmlns:p14="http://schemas.microsoft.com/office/powerpoint/2010/main" val="2312248361"/>
              </p:ext>
            </p:extLst>
          </p:nvPr>
        </p:nvGraphicFramePr>
        <p:xfrm>
          <a:off x="683568" y="4000522"/>
          <a:ext cx="8046066" cy="2500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Содержимое 2"/>
          <p:cNvSpPr>
            <a:spLocks noGrp="1"/>
          </p:cNvSpPr>
          <p:nvPr>
            <p:ph idx="1"/>
          </p:nvPr>
        </p:nvSpPr>
        <p:spPr>
          <a:xfrm>
            <a:off x="323850" y="787400"/>
            <a:ext cx="8351838" cy="4465638"/>
          </a:xfrm>
        </p:spPr>
        <p:txBody>
          <a:bodyPr/>
          <a:lstStyle/>
          <a:p>
            <a:pPr marL="0" indent="358775" algn="just">
              <a:buFont typeface="Wingdings 2" panose="05020102010507070707" pitchFamily="18" charset="2"/>
              <a:buNone/>
              <a:defRPr/>
            </a:pPr>
            <a:r>
              <a:rPr lang="ru-RU" altLang="ru-RU" sz="2000" b="1" i="1" u="sng" dirty="0" err="1">
                <a:solidFill>
                  <a:srgbClr val="0D0D0D"/>
                </a:solidFill>
                <a:latin typeface="Times New Roman" panose="02020603050405020304" pitchFamily="18" charset="0"/>
                <a:cs typeface="Times New Roman" panose="02020603050405020304" pitchFamily="18" charset="0"/>
              </a:rPr>
              <a:t>Specific</a:t>
            </a:r>
            <a:r>
              <a:rPr lang="ru-RU" altLang="ru-RU" sz="2000" b="1" i="1" u="sng" dirty="0">
                <a:solidFill>
                  <a:srgbClr val="0D0D0D"/>
                </a:solidFill>
                <a:latin typeface="Times New Roman" panose="02020603050405020304" pitchFamily="18" charset="0"/>
                <a:cs typeface="Times New Roman" panose="02020603050405020304" pitchFamily="18" charset="0"/>
              </a:rPr>
              <a:t>: </a:t>
            </a:r>
            <a:r>
              <a:rPr lang="ru-RU" altLang="ru-RU" sz="2000" b="1" i="1" u="sng" dirty="0" err="1">
                <a:solidFill>
                  <a:srgbClr val="0D0D0D"/>
                </a:solidFill>
                <a:latin typeface="Times New Roman" panose="02020603050405020304" pitchFamily="18" charset="0"/>
                <a:cs typeface="Times New Roman" panose="02020603050405020304" pitchFamily="18" charset="0"/>
              </a:rPr>
              <a:t>Нақты</a:t>
            </a:r>
            <a:r>
              <a:rPr lang="ru-RU" altLang="ru-RU" sz="2000" b="1" i="1" u="sng" dirty="0">
                <a:solidFill>
                  <a:srgbClr val="0D0D0D"/>
                </a:solidFill>
                <a:latin typeface="Times New Roman" panose="02020603050405020304" pitchFamily="18" charset="0"/>
                <a:cs typeface="Times New Roman" panose="02020603050405020304" pitchFamily="18" charset="0"/>
              </a:rPr>
              <a:t>.</a:t>
            </a:r>
            <a:r>
              <a:rPr lang="ru-RU" altLang="ru-RU" sz="2000" b="1" i="1" dirty="0">
                <a:solidFill>
                  <a:srgbClr val="0D0D0D"/>
                </a:solidFill>
                <a:latin typeface="Times New Roman" panose="02020603050405020304" pitchFamily="18" charset="0"/>
                <a:cs typeface="Times New Roman" panose="02020603050405020304" pitchFamily="18" charset="0"/>
              </a:rPr>
              <a:t> </a:t>
            </a:r>
            <a:r>
              <a:rPr lang="kk-KZ" altLang="ru-RU" sz="2000" dirty="0">
                <a:solidFill>
                  <a:srgbClr val="0D0D0D"/>
                </a:solidFill>
                <a:latin typeface="Times New Roman" panose="02020603050405020304" pitchFamily="18" charset="0"/>
                <a:cs typeface="Times New Roman" panose="02020603050405020304" pitchFamily="18" charset="0"/>
              </a:rPr>
              <a:t>SMART бойынша мақсат нақты болу керек, бұл оның нәтижелі болу мүмкіндігін артырады. «Нақты» түсінігі Сіз қалаған нәтижеге жету үшін, мақсатты құру барысында нәтиженің дәл (нақты) анықталғанын білдіреді. Нақты мақсатты келесі сұрақтар арқылы құруға болады</a:t>
            </a:r>
            <a:r>
              <a:rPr lang="ru-RU" altLang="ru-RU" sz="2000" dirty="0">
                <a:solidFill>
                  <a:srgbClr val="0D0D0D"/>
                </a:solidFill>
                <a:latin typeface="Times New Roman" panose="02020603050405020304" pitchFamily="18" charset="0"/>
                <a:cs typeface="Times New Roman" panose="02020603050405020304" pitchFamily="18" charset="0"/>
              </a:rPr>
              <a:t>:</a:t>
            </a:r>
          </a:p>
          <a:p>
            <a:pPr marL="0" indent="358775" algn="just">
              <a:buSzPts val="1000"/>
              <a:buFont typeface="Wingdings 2" panose="05020102010507070707" pitchFamily="18" charset="2"/>
              <a:buNone/>
              <a:defRPr/>
            </a:pPr>
            <a:r>
              <a:rPr lang="kk-KZ" altLang="ru-RU" sz="2000" dirty="0">
                <a:solidFill>
                  <a:srgbClr val="0D0D0D"/>
                </a:solidFill>
                <a:latin typeface="Times New Roman" panose="02020603050405020304" pitchFamily="18" charset="0"/>
                <a:cs typeface="Times New Roman" panose="02020603050405020304" pitchFamily="18" charset="0"/>
              </a:rPr>
              <a:t>Мақсатты жүзеге асыру арқылы қандай нәтижеге қол жеткізгім келеді және не үшін</a:t>
            </a:r>
            <a:r>
              <a:rPr lang="ru-RU" altLang="ru-RU" sz="2000" dirty="0">
                <a:solidFill>
                  <a:srgbClr val="0D0D0D"/>
                </a:solidFill>
                <a:latin typeface="Times New Roman" panose="02020603050405020304" pitchFamily="18" charset="0"/>
                <a:cs typeface="Times New Roman" panose="02020603050405020304" pitchFamily="18" charset="0"/>
              </a:rPr>
              <a:t>?</a:t>
            </a:r>
          </a:p>
          <a:p>
            <a:pPr marL="0" indent="358775" algn="just">
              <a:buSzPts val="1000"/>
              <a:buFont typeface="Wingdings 2" panose="05020102010507070707" pitchFamily="18" charset="2"/>
              <a:buNone/>
              <a:defRPr/>
            </a:pPr>
            <a:r>
              <a:rPr lang="kk-KZ" altLang="ru-RU" sz="2000" dirty="0">
                <a:solidFill>
                  <a:srgbClr val="0D0D0D"/>
                </a:solidFill>
                <a:latin typeface="Times New Roman" panose="02020603050405020304" pitchFamily="18" charset="0"/>
                <a:cs typeface="Times New Roman" panose="02020603050405020304" pitchFamily="18" charset="0"/>
              </a:rPr>
              <a:t>Мақсатты жүзеге асыру үшін кім қатысады?</a:t>
            </a:r>
            <a:endParaRPr lang="ru-RU" altLang="ru-RU" sz="2000" dirty="0">
              <a:solidFill>
                <a:srgbClr val="0D0D0D"/>
              </a:solidFill>
              <a:latin typeface="Times New Roman" panose="02020603050405020304" pitchFamily="18" charset="0"/>
              <a:cs typeface="Times New Roman" panose="02020603050405020304" pitchFamily="18" charset="0"/>
            </a:endParaRPr>
          </a:p>
          <a:p>
            <a:pPr marL="0" indent="358775" algn="just">
              <a:buSzPts val="1000"/>
              <a:buFont typeface="Wingdings 2" panose="05020102010507070707" pitchFamily="18" charset="2"/>
              <a:buNone/>
              <a:defRPr/>
            </a:pPr>
            <a:r>
              <a:rPr lang="kk-KZ" altLang="ru-RU" sz="2000" dirty="0">
                <a:solidFill>
                  <a:srgbClr val="0D0D0D"/>
                </a:solidFill>
                <a:latin typeface="Times New Roman" panose="02020603050405020304" pitchFamily="18" charset="0"/>
                <a:cs typeface="Times New Roman" panose="02020603050405020304" pitchFamily="18" charset="0"/>
              </a:rPr>
              <a:t>Мақсатқа жету үшін қандай да бір қажетті шектеулі немесе қосымша шарттар бар ма</a:t>
            </a:r>
            <a:r>
              <a:rPr lang="ru-RU" altLang="ru-RU" sz="2000" dirty="0">
                <a:solidFill>
                  <a:srgbClr val="0D0D0D"/>
                </a:solidFill>
                <a:latin typeface="Times New Roman" panose="02020603050405020304" pitchFamily="18" charset="0"/>
                <a:cs typeface="Times New Roman" panose="02020603050405020304" pitchFamily="18" charset="0"/>
              </a:rPr>
              <a:t>?</a:t>
            </a:r>
          </a:p>
          <a:p>
            <a:pPr marL="0" indent="358775">
              <a:buFont typeface="Wingdings 2" panose="05020102010507070707" pitchFamily="18" charset="2"/>
              <a:buNone/>
              <a:defRPr/>
            </a:pPr>
            <a:r>
              <a:rPr lang="kk-KZ" altLang="ru-RU" sz="2000" dirty="0">
                <a:solidFill>
                  <a:srgbClr val="0D0D0D"/>
                </a:solidFill>
                <a:latin typeface="Times New Roman" panose="02020603050405020304" pitchFamily="18" charset="0"/>
                <a:cs typeface="Times New Roman" panose="02020603050405020304" pitchFamily="18" charset="0"/>
              </a:rPr>
              <a:t>Әрқашан мына ереже әрекет етеді</a:t>
            </a:r>
            <a:r>
              <a:rPr lang="ru-RU" altLang="ru-RU" sz="2000" dirty="0">
                <a:solidFill>
                  <a:srgbClr val="0D0D0D"/>
                </a:solidFill>
                <a:latin typeface="Times New Roman" panose="02020603050405020304" pitchFamily="18" charset="0"/>
                <a:cs typeface="Times New Roman" panose="02020603050405020304" pitchFamily="18" charset="0"/>
              </a:rPr>
              <a:t>: </a:t>
            </a:r>
            <a:r>
              <a:rPr lang="kk-KZ" altLang="ru-RU" sz="2000" dirty="0">
                <a:solidFill>
                  <a:srgbClr val="0D0D0D"/>
                </a:solidFill>
                <a:latin typeface="Times New Roman" panose="02020603050405020304" pitchFamily="18" charset="0"/>
                <a:cs typeface="Times New Roman" panose="02020603050405020304" pitchFamily="18" charset="0"/>
              </a:rPr>
              <a:t>бір мақсат</a:t>
            </a:r>
            <a:r>
              <a:rPr lang="ru-RU" altLang="ru-RU" sz="2000" dirty="0">
                <a:solidFill>
                  <a:srgbClr val="0D0D0D"/>
                </a:solidFill>
                <a:latin typeface="Times New Roman" panose="02020603050405020304" pitchFamily="18" charset="0"/>
                <a:cs typeface="Times New Roman" panose="02020603050405020304" pitchFamily="18" charset="0"/>
              </a:rPr>
              <a:t> — </a:t>
            </a:r>
            <a:r>
              <a:rPr lang="kk-KZ" altLang="ru-RU" sz="2000" dirty="0">
                <a:solidFill>
                  <a:srgbClr val="0D0D0D"/>
                </a:solidFill>
                <a:latin typeface="Times New Roman" panose="02020603050405020304" pitchFamily="18" charset="0"/>
                <a:cs typeface="Times New Roman" panose="02020603050405020304" pitchFamily="18" charset="0"/>
              </a:rPr>
              <a:t>бір нәтиже</a:t>
            </a:r>
            <a:r>
              <a:rPr lang="ru-RU" altLang="ru-RU" sz="2000" dirty="0">
                <a:solidFill>
                  <a:srgbClr val="0D0D0D"/>
                </a:solidFill>
                <a:latin typeface="Times New Roman" panose="02020603050405020304" pitchFamily="18" charset="0"/>
                <a:cs typeface="Times New Roman" panose="02020603050405020304" pitchFamily="18" charset="0"/>
              </a:rPr>
              <a:t>. </a:t>
            </a:r>
            <a:r>
              <a:rPr lang="kk-KZ" altLang="ru-RU" sz="2000" dirty="0">
                <a:solidFill>
                  <a:srgbClr val="0D0D0D"/>
                </a:solidFill>
                <a:latin typeface="Times New Roman" panose="02020603050405020304" pitchFamily="18" charset="0"/>
                <a:cs typeface="Times New Roman" panose="02020603050405020304" pitchFamily="18" charset="0"/>
              </a:rPr>
              <a:t>Егер  мақсатты құру барысында нәтижесінде бірнеше нәтижеге жету керек екені анықталса, онда мақсат бірнеше мақсаттарға бөлінуі керек</a:t>
            </a:r>
            <a:endParaRPr lang="en-US" altLang="ru-RU" sz="2000" dirty="0">
              <a:solidFill>
                <a:srgbClr val="0D0D0D"/>
              </a:solidFill>
              <a:latin typeface="Times New Roman" panose="02020603050405020304" pitchFamily="18" charset="0"/>
              <a:cs typeface="Times New Roman" panose="02020603050405020304" pitchFamily="18" charset="0"/>
            </a:endParaRPr>
          </a:p>
          <a:p>
            <a:pPr indent="457200">
              <a:defRPr/>
            </a:pPr>
            <a:endParaRPr lang="ru-RU" altLang="ru-RU" dirty="0"/>
          </a:p>
        </p:txBody>
      </p:sp>
      <p:pic>
        <p:nvPicPr>
          <p:cNvPr id="10243" name="Рисунок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325" y="5105400"/>
            <a:ext cx="2843213"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4"/>
          <p:cNvSpPr txBox="1">
            <a:spLocks noChangeArrowheads="1"/>
          </p:cNvSpPr>
          <p:nvPr/>
        </p:nvSpPr>
        <p:spPr bwMode="auto">
          <a:xfrm>
            <a:off x="539750" y="765175"/>
            <a:ext cx="80645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ru-RU" altLang="ru-RU" sz="2400" b="1" i="1" u="sng">
                <a:solidFill>
                  <a:srgbClr val="0D0D0D"/>
                </a:solidFill>
                <a:latin typeface="Times New Roman" panose="02020603050405020304" pitchFamily="18" charset="0"/>
                <a:cs typeface="Times New Roman" panose="02020603050405020304" pitchFamily="18" charset="0"/>
              </a:rPr>
              <a:t>Measurable: Өлшенетін</a:t>
            </a:r>
            <a:r>
              <a:rPr lang="kk-KZ" altLang="ru-RU" sz="2400" b="1" i="1" u="sng">
                <a:solidFill>
                  <a:srgbClr val="0D0D0D"/>
                </a:solidFill>
                <a:latin typeface="Times New Roman" panose="02020603050405020304" pitchFamily="18" charset="0"/>
                <a:cs typeface="Times New Roman" panose="02020603050405020304" pitchFamily="18" charset="0"/>
              </a:rPr>
              <a:t>.</a:t>
            </a:r>
            <a:r>
              <a:rPr lang="kk-KZ" altLang="ru-RU" sz="2400" b="1" i="1">
                <a:solidFill>
                  <a:srgbClr val="0D0D0D"/>
                </a:solidFill>
                <a:latin typeface="Times New Roman" panose="02020603050405020304" pitchFamily="18" charset="0"/>
                <a:cs typeface="Times New Roman" panose="02020603050405020304" pitchFamily="18" charset="0"/>
              </a:rPr>
              <a:t> </a:t>
            </a:r>
            <a:r>
              <a:rPr lang="ru-RU" altLang="ru-RU" sz="2400">
                <a:solidFill>
                  <a:srgbClr val="0D0D0D"/>
                </a:solidFill>
                <a:latin typeface="Times New Roman" panose="02020603050405020304" pitchFamily="18" charset="0"/>
                <a:cs typeface="Times New Roman" panose="02020603050405020304" pitchFamily="18" charset="0"/>
              </a:rPr>
              <a:t>SMART </a:t>
            </a:r>
            <a:r>
              <a:rPr lang="kk-KZ" altLang="ru-RU" sz="2400">
                <a:solidFill>
                  <a:srgbClr val="0D0D0D"/>
                </a:solidFill>
                <a:latin typeface="Times New Roman" panose="02020603050405020304" pitchFamily="18" charset="0"/>
                <a:cs typeface="Times New Roman" panose="02020603050405020304" pitchFamily="18" charset="0"/>
              </a:rPr>
              <a:t>бойынша мақсат өлшенетін болуы керек</a:t>
            </a:r>
            <a:r>
              <a:rPr lang="ru-RU" altLang="ru-RU" sz="2400">
                <a:solidFill>
                  <a:srgbClr val="0D0D0D"/>
                </a:solidFill>
                <a:latin typeface="Times New Roman" panose="02020603050405020304" pitchFamily="18" charset="0"/>
                <a:cs typeface="Times New Roman" panose="02020603050405020304" pitchFamily="18" charset="0"/>
              </a:rPr>
              <a:t>. </a:t>
            </a:r>
            <a:r>
              <a:rPr lang="kk-KZ" altLang="ru-RU" sz="2400">
                <a:solidFill>
                  <a:srgbClr val="0D0D0D"/>
                </a:solidFill>
                <a:latin typeface="Times New Roman" panose="02020603050405020304" pitchFamily="18" charset="0"/>
                <a:cs typeface="Times New Roman" panose="02020603050405020304" pitchFamily="18" charset="0"/>
              </a:rPr>
              <a:t>Мақсатты құру кезеңінде оның орындалу үрдісін өлшеу (шамалау) үшін нақты критерийлер орнату керек</a:t>
            </a:r>
            <a:r>
              <a:rPr lang="ru-RU" altLang="ru-RU" sz="2400">
                <a:solidFill>
                  <a:srgbClr val="0D0D0D"/>
                </a:solidFill>
                <a:latin typeface="Times New Roman" panose="02020603050405020304" pitchFamily="18" charset="0"/>
                <a:cs typeface="Times New Roman" panose="02020603050405020304" pitchFamily="18" charset="0"/>
              </a:rPr>
              <a:t>. </a:t>
            </a:r>
            <a:r>
              <a:rPr lang="kk-KZ" altLang="ru-RU" sz="2400">
                <a:solidFill>
                  <a:srgbClr val="0D0D0D"/>
                </a:solidFill>
                <a:latin typeface="Times New Roman" panose="02020603050405020304" pitchFamily="18" charset="0"/>
                <a:cs typeface="Times New Roman" panose="02020603050405020304" pitchFamily="18" charset="0"/>
              </a:rPr>
              <a:t>Өлшенетін мақсатты құру үшін келесі сұрақтар көмектеседі</a:t>
            </a:r>
            <a:r>
              <a:rPr lang="ru-RU" altLang="ru-RU" sz="2400">
                <a:solidFill>
                  <a:srgbClr val="0D0D0D"/>
                </a:solidFill>
                <a:latin typeface="Times New Roman" panose="02020603050405020304" pitchFamily="18" charset="0"/>
                <a:cs typeface="Times New Roman" panose="02020603050405020304" pitchFamily="18" charset="0"/>
              </a:rPr>
              <a:t>:</a:t>
            </a:r>
          </a:p>
          <a:p>
            <a:pPr algn="just">
              <a:buSzPts val="1000"/>
              <a:buFont typeface="Symbol" panose="05050102010706020507" pitchFamily="18" charset="2"/>
              <a:buChar char=""/>
            </a:pPr>
            <a:r>
              <a:rPr lang="kk-KZ" altLang="ru-RU" sz="2400">
                <a:solidFill>
                  <a:srgbClr val="0D0D0D"/>
                </a:solidFill>
                <a:latin typeface="Times New Roman" panose="02020603050405020304" pitchFamily="18" charset="0"/>
                <a:cs typeface="Times New Roman" panose="02020603050405020304" pitchFamily="18" charset="0"/>
              </a:rPr>
              <a:t>Қай уақытта мақсат нәтижесіне жетті деп есептелінеді</a:t>
            </a:r>
            <a:r>
              <a:rPr lang="ru-RU" altLang="ru-RU" sz="2400">
                <a:solidFill>
                  <a:srgbClr val="0D0D0D"/>
                </a:solidFill>
                <a:latin typeface="Times New Roman" panose="02020603050405020304" pitchFamily="18" charset="0"/>
                <a:cs typeface="Times New Roman" panose="02020603050405020304" pitchFamily="18" charset="0"/>
              </a:rPr>
              <a:t>?</a:t>
            </a:r>
          </a:p>
          <a:p>
            <a:pPr algn="just">
              <a:buSzPts val="1000"/>
              <a:buFont typeface="Symbol" panose="05050102010706020507" pitchFamily="18" charset="2"/>
              <a:buChar char=""/>
            </a:pPr>
            <a:r>
              <a:rPr lang="kk-KZ" altLang="ru-RU" sz="2400">
                <a:solidFill>
                  <a:srgbClr val="0D0D0D"/>
                </a:solidFill>
                <a:latin typeface="Times New Roman" panose="02020603050405020304" pitchFamily="18" charset="0"/>
                <a:cs typeface="Times New Roman" panose="02020603050405020304" pitchFamily="18" charset="0"/>
              </a:rPr>
              <a:t>Қандай көрсеткіш мақсатқа жеткені туралы көрсетеді</a:t>
            </a:r>
            <a:r>
              <a:rPr lang="ru-RU" altLang="ru-RU" sz="2400">
                <a:solidFill>
                  <a:srgbClr val="0D0D0D"/>
                </a:solidFill>
                <a:latin typeface="Times New Roman" panose="02020603050405020304" pitchFamily="18" charset="0"/>
                <a:cs typeface="Times New Roman" panose="02020603050405020304" pitchFamily="18" charset="0"/>
              </a:rPr>
              <a:t>?</a:t>
            </a:r>
          </a:p>
          <a:p>
            <a:pPr algn="just">
              <a:buSzPts val="1000"/>
              <a:buFont typeface="Symbol" panose="05050102010706020507" pitchFamily="18" charset="2"/>
              <a:buChar char=""/>
            </a:pPr>
            <a:r>
              <a:rPr lang="kk-KZ" altLang="ru-RU" sz="2400">
                <a:solidFill>
                  <a:srgbClr val="0D0D0D"/>
                </a:solidFill>
                <a:latin typeface="Times New Roman" panose="02020603050405020304" pitchFamily="18" charset="0"/>
                <a:cs typeface="Times New Roman" panose="02020603050405020304" pitchFamily="18" charset="0"/>
              </a:rPr>
              <a:t>Берілген көрсеткіште мақсатқа жету үшін қандай мән болуы керек</a:t>
            </a:r>
            <a:r>
              <a:rPr lang="ru-RU" altLang="ru-RU" sz="2400">
                <a:solidFill>
                  <a:srgbClr val="0D0D0D"/>
                </a:solidFill>
                <a:latin typeface="Times New Roman" panose="02020603050405020304" pitchFamily="18" charset="0"/>
                <a:cs typeface="Times New Roman" panose="02020603050405020304" pitchFamily="18" charset="0"/>
              </a:rPr>
              <a:t>?</a:t>
            </a:r>
          </a:p>
        </p:txBody>
      </p:sp>
      <p:pic>
        <p:nvPicPr>
          <p:cNvPr id="11267" name="Рисунок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438" y="4005263"/>
            <a:ext cx="42418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Содержимое 2"/>
          <p:cNvSpPr>
            <a:spLocks noGrp="1"/>
          </p:cNvSpPr>
          <p:nvPr>
            <p:ph idx="1"/>
          </p:nvPr>
        </p:nvSpPr>
        <p:spPr>
          <a:xfrm>
            <a:off x="233363" y="587375"/>
            <a:ext cx="8677275" cy="4389438"/>
          </a:xfrm>
        </p:spPr>
        <p:txBody>
          <a:bodyPr/>
          <a:lstStyle/>
          <a:p>
            <a:pPr marL="87313" indent="544513" algn="just">
              <a:buFont typeface="Wingdings 2" panose="05020102010507070707" pitchFamily="18" charset="2"/>
              <a:buNone/>
              <a:defRPr/>
            </a:pPr>
            <a:r>
              <a:rPr lang="en-US" altLang="ru-RU" sz="2400" b="1" i="1" u="sng" dirty="0">
                <a:solidFill>
                  <a:srgbClr val="0D0D0D"/>
                </a:solidFill>
                <a:latin typeface="Times New Roman" panose="02020603050405020304" pitchFamily="18" charset="0"/>
                <a:cs typeface="Times New Roman" panose="02020603050405020304" pitchFamily="18" charset="0"/>
              </a:rPr>
              <a:t>Achievable or Attainable: </a:t>
            </a:r>
            <a:r>
              <a:rPr lang="kk-KZ" altLang="ru-RU" sz="2400" b="1" i="1" u="sng" dirty="0">
                <a:solidFill>
                  <a:srgbClr val="0D0D0D"/>
                </a:solidFill>
                <a:latin typeface="Times New Roman" panose="02020603050405020304" pitchFamily="18" charset="0"/>
                <a:cs typeface="Times New Roman" panose="02020603050405020304" pitchFamily="18" charset="0"/>
              </a:rPr>
              <a:t>Қол жетімді.</a:t>
            </a:r>
            <a:r>
              <a:rPr lang="kk-KZ" altLang="ru-RU" sz="2400" b="1" dirty="0">
                <a:solidFill>
                  <a:srgbClr val="0D0D0D"/>
                </a:solidFill>
                <a:latin typeface="Times New Roman" panose="02020603050405020304" pitchFamily="18" charset="0"/>
                <a:cs typeface="Times New Roman" panose="02020603050405020304" pitchFamily="18" charset="0"/>
              </a:rPr>
              <a:t> </a:t>
            </a:r>
            <a:r>
              <a:rPr lang="kk-KZ" altLang="ru-RU" sz="2400" dirty="0">
                <a:solidFill>
                  <a:srgbClr val="0D0D0D"/>
                </a:solidFill>
                <a:latin typeface="Times New Roman" panose="02020603050405020304" pitchFamily="18" charset="0"/>
                <a:cs typeface="Times New Roman" panose="02020603050405020304" pitchFamily="18" charset="0"/>
              </a:rPr>
              <a:t>SMART бойынша мақсат қол жетімді болуы керек, себебі мақсатты орындау шындығы орындаушының мотивациясына әсер етеді. Егер мақсат қол жетімді болмаса – оның жүзеге асырылу мүмкіндігі 0-ге теңестіріледі. Мақсаттың қол жетімділігі қолда бар ресурстардың және шектеулердің есебімен өз тәжірибесі негізінде анықталады. </a:t>
            </a:r>
            <a:endParaRPr lang="ru-RU" altLang="ru-RU" sz="2400" dirty="0">
              <a:solidFill>
                <a:srgbClr val="0D0D0D"/>
              </a:solidFill>
              <a:latin typeface="Times New Roman" panose="02020603050405020304" pitchFamily="18" charset="0"/>
              <a:cs typeface="Times New Roman" panose="02020603050405020304" pitchFamily="18" charset="0"/>
            </a:endParaRPr>
          </a:p>
          <a:p>
            <a:pPr marL="87313" indent="544513" algn="just">
              <a:buFont typeface="Wingdings 2" panose="05020102010507070707" pitchFamily="18" charset="2"/>
              <a:buNone/>
              <a:defRPr/>
            </a:pPr>
            <a:r>
              <a:rPr lang="kk-KZ" altLang="ru-RU" sz="2400" dirty="0">
                <a:solidFill>
                  <a:srgbClr val="0D0D0D"/>
                </a:solidFill>
                <a:latin typeface="Times New Roman" panose="02020603050405020304" pitchFamily="18" charset="0"/>
                <a:cs typeface="Times New Roman" panose="02020603050405020304" pitchFamily="18" charset="0"/>
              </a:rPr>
              <a:t>Шектеулер болуы мүмкін: уақыт ресурстары, инвестициялар, жұмыс күші, орындаушының білімі мен тәжірибесі, ақпаратқа және ресурсқа қол жетімділігі, мақсатты орындаушыда шешім қабылдау мүмкіндігі және басқару рычагтарының бар болуы.</a:t>
            </a:r>
            <a:endParaRPr lang="ru-RU" altLang="ru-RU" sz="2400" dirty="0">
              <a:solidFill>
                <a:srgbClr val="0D0D0D"/>
              </a:solidFill>
              <a:latin typeface="Times New Roman" panose="02020603050405020304" pitchFamily="18" charset="0"/>
              <a:cs typeface="Times New Roman" panose="02020603050405020304" pitchFamily="18" charset="0"/>
            </a:endParaRPr>
          </a:p>
          <a:p>
            <a:pPr indent="457200">
              <a:defRPr/>
            </a:pPr>
            <a:endParaRPr lang="ru-RU" altLang="ru-RU" sz="1800" dirty="0"/>
          </a:p>
        </p:txBody>
      </p:sp>
      <p:pic>
        <p:nvPicPr>
          <p:cNvPr id="12291" name="Рисунок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4713" y="4868863"/>
            <a:ext cx="2955925"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531813" y="836613"/>
            <a:ext cx="8218487"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kk-KZ" altLang="ru-RU" sz="2400" b="1" i="1" u="sng">
                <a:solidFill>
                  <a:srgbClr val="0D0D0D"/>
                </a:solidFill>
                <a:latin typeface="Times New Roman" panose="02020603050405020304" pitchFamily="18" charset="0"/>
                <a:cs typeface="Times New Roman" panose="02020603050405020304" pitchFamily="18" charset="0"/>
              </a:rPr>
              <a:t>Relevant: Мағыналы.</a:t>
            </a:r>
            <a:r>
              <a:rPr lang="kk-KZ" altLang="ru-RU" sz="2400">
                <a:solidFill>
                  <a:srgbClr val="0D0D0D"/>
                </a:solidFill>
                <a:latin typeface="Times New Roman" panose="02020603050405020304" pitchFamily="18" charset="0"/>
                <a:cs typeface="Times New Roman" panose="02020603050405020304" pitchFamily="18" charset="0"/>
              </a:rPr>
              <a:t> Мағыналы мақсатын айқындау үшін компанияның жаһандық стратегиялық мақсатқа жетуіне нақты мәселенінің шешімі қандай үлес енгізетінін түсіну маңызды. Мағыналы мақсатты құру үшін келесі сұрақтар көмектеседі: қойылған мақсаттың шешілуі компанияға қандай пайда болады? Егер мақсатты орындау барысында компания пайда таппаса – мұндай мақсат пайдасыз және компанияның ресурстарын бостан бос шығындау деп есептелінеді. Кейде Relevant сөзін Realictic (шынайы) сөзіне ауыстырады.</a:t>
            </a:r>
            <a:endParaRPr lang="ru-RU" altLang="ru-RU" sz="2400">
              <a:solidFill>
                <a:srgbClr val="0D0D0D"/>
              </a:solidFill>
              <a:latin typeface="Times New Roman" panose="02020603050405020304" pitchFamily="18" charset="0"/>
              <a:cs typeface="Times New Roman" panose="02020603050405020304" pitchFamily="18" charset="0"/>
            </a:endParaRPr>
          </a:p>
        </p:txBody>
      </p:sp>
      <p:pic>
        <p:nvPicPr>
          <p:cNvPr id="13315" name="Рисунок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4113" y="4292600"/>
            <a:ext cx="3779837"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530225" y="908050"/>
            <a:ext cx="83629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kk-KZ" altLang="ru-RU" sz="2400" b="1" i="1" u="sng">
                <a:solidFill>
                  <a:srgbClr val="0D0D0D"/>
                </a:solidFill>
                <a:latin typeface="Times New Roman" panose="02020603050405020304" pitchFamily="18" charset="0"/>
                <a:cs typeface="Times New Roman" panose="02020603050405020304" pitchFamily="18" charset="0"/>
              </a:rPr>
              <a:t>Time bound: Уақыттың шектелуі.</a:t>
            </a:r>
            <a:r>
              <a:rPr lang="kk-KZ" altLang="ru-RU" sz="2400">
                <a:solidFill>
                  <a:srgbClr val="0D0D0D"/>
                </a:solidFill>
                <a:latin typeface="Times New Roman" panose="02020603050405020304" pitchFamily="18" charset="0"/>
                <a:cs typeface="Times New Roman" panose="02020603050405020304" pitchFamily="18" charset="0"/>
              </a:rPr>
              <a:t> SMART бойынша мақсаттың уақыты шектеулі болуы керек, яғни, асып кетуінен мақсаттың орындалмағанын көрсететін соңғы мерзімді айқындау керек екенін білдіреді. Мерзімді және мақсаттың орындалу шегін орнату басқару үрдісін бақылауға мүмкіндік береді. Сонымен бірге, уақыт шегі белгілі бір мерзімде мақсатқа жету мүмкіндігін ескере отырып анықталу керек</a:t>
            </a:r>
            <a:r>
              <a:rPr lang="kk-KZ" altLang="ru-RU" sz="2400">
                <a:solidFill>
                  <a:schemeClr val="bg1"/>
                </a:solidFill>
                <a:latin typeface="Times New Roman" panose="02020603050405020304" pitchFamily="18" charset="0"/>
                <a:cs typeface="Times New Roman" panose="02020603050405020304" pitchFamily="18" charset="0"/>
              </a:rPr>
              <a:t>. </a:t>
            </a:r>
            <a:endParaRPr lang="ru-RU" altLang="ru-RU" sz="2400">
              <a:solidFill>
                <a:schemeClr val="bg1"/>
              </a:solidFill>
              <a:latin typeface="Times New Roman" panose="02020603050405020304" pitchFamily="18" charset="0"/>
              <a:cs typeface="Times New Roman" panose="02020603050405020304" pitchFamily="18" charset="0"/>
            </a:endParaRPr>
          </a:p>
        </p:txBody>
      </p:sp>
      <p:pic>
        <p:nvPicPr>
          <p:cNvPr id="14339" name="Рисунок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0438" y="4005263"/>
            <a:ext cx="4122737"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79512" y="908720"/>
            <a:ext cx="8640960" cy="1200329"/>
          </a:xfrm>
          <a:prstGeom prst="rect">
            <a:avLst/>
          </a:prstGeom>
        </p:spPr>
        <p:txBody>
          <a:bodyPr wrap="square">
            <a:spAutoFit/>
          </a:bodyPr>
          <a:lstStyle/>
          <a:p>
            <a:pPr algn="just"/>
            <a:r>
              <a:rPr lang="ru-RU" sz="2400" b="1" dirty="0" smtClean="0">
                <a:effectLst/>
                <a:latin typeface="Times New Roman" panose="02020603050405020304" pitchFamily="18" charset="0"/>
                <a:ea typeface="Times New Roman" panose="02020603050405020304" pitchFamily="18" charset="0"/>
                <a:cs typeface="Times New Roman" panose="02020603050405020304" pitchFamily="18" charset="0"/>
              </a:rPr>
              <a:t>2. SMART </a:t>
            </a:r>
            <a:r>
              <a:rPr lang="ru-RU" sz="24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технологиялардың</a:t>
            </a:r>
            <a:r>
              <a:rPr lang="ru-RU" sz="2400" b="1"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4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негізгі</a:t>
            </a:r>
            <a:r>
              <a:rPr lang="ru-RU" sz="2400" b="1"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4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бағыттары</a:t>
            </a:r>
            <a:r>
              <a:rPr lang="ru-RU"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SMART </a:t>
            </a:r>
            <a:r>
              <a:rPr lang="ru-RU"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технологиялардың</a:t>
            </a:r>
            <a:r>
              <a:rPr lang="ru-RU"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негізгі</a:t>
            </a:r>
            <a:r>
              <a:rPr lang="ru-RU"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бағыттары</a:t>
            </a:r>
            <a:r>
              <a:rPr lang="ru-RU"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мыналар</a:t>
            </a:r>
            <a:r>
              <a:rPr lang="ru-RU"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p>
          <a:p>
            <a:pPr algn="just"/>
            <a:endParaRPr lang="ru-RU" sz="24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0962" name="Picture 2" descr="Picture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877376"/>
            <a:ext cx="3057800" cy="2084719"/>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23528" y="1844824"/>
            <a:ext cx="5184576" cy="4524315"/>
          </a:xfrm>
          <a:prstGeom prst="rect">
            <a:avLst/>
          </a:prstGeom>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SMART </a:t>
            </a:r>
            <a:r>
              <a:rPr lang="ru-RU" b="1" dirty="0" err="1" smtClean="0">
                <a:latin typeface="Times New Roman" panose="02020603050405020304" pitchFamily="18" charset="0"/>
                <a:cs typeface="Times New Roman" panose="02020603050405020304" pitchFamily="18" charset="0"/>
              </a:rPr>
              <a:t>үй</a:t>
            </a:r>
            <a:r>
              <a:rPr lang="ru-RU" dirty="0" smtClean="0">
                <a:latin typeface="Times New Roman" panose="02020603050405020304" pitchFamily="18" charset="0"/>
                <a:cs typeface="Times New Roman" panose="02020603050405020304" pitchFamily="18" charset="0"/>
              </a:rPr>
              <a:t> – </a:t>
            </a:r>
            <a:r>
              <a:rPr lang="ru-RU" dirty="0" err="1" smtClean="0">
                <a:latin typeface="Times New Roman" panose="02020603050405020304" pitchFamily="18" charset="0"/>
                <a:cs typeface="Times New Roman" panose="02020603050405020304" pitchFamily="18" charset="0"/>
              </a:rPr>
              <a:t>тұрмыстық</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құрал-жабдықтар</a:t>
            </a:r>
            <a:r>
              <a:rPr lang="ru-RU" dirty="0" smtClean="0">
                <a:latin typeface="Times New Roman" panose="02020603050405020304" pitchFamily="18" charset="0"/>
                <a:cs typeface="Times New Roman" panose="02020603050405020304" pitchFamily="18" charset="0"/>
              </a:rPr>
              <a:t> мен </a:t>
            </a:r>
            <a:r>
              <a:rPr lang="ru-RU" dirty="0" err="1" smtClean="0">
                <a:latin typeface="Times New Roman" panose="02020603050405020304" pitchFamily="18" charset="0"/>
                <a:cs typeface="Times New Roman" panose="02020603050405020304" pitchFamily="18" charset="0"/>
              </a:rPr>
              <a:t>жүйелердің</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автоматтандырылған</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басқаруы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Бұл</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бағытта</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үйдегі</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құрылғылар</a:t>
            </a:r>
            <a:r>
              <a:rPr lang="ru-RU"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Wi-Fi </a:t>
            </a:r>
            <a:r>
              <a:rPr lang="ru-RU" dirty="0" err="1" smtClean="0">
                <a:latin typeface="Times New Roman" panose="02020603050405020304" pitchFamily="18" charset="0"/>
                <a:cs typeface="Times New Roman" panose="02020603050405020304" pitchFamily="18" charset="0"/>
              </a:rPr>
              <a:t>және</a:t>
            </a:r>
            <a:r>
              <a:rPr lang="ru-RU"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Bluetooth </a:t>
            </a:r>
            <a:r>
              <a:rPr lang="ru-RU" dirty="0" err="1" smtClean="0">
                <a:latin typeface="Times New Roman" panose="02020603050405020304" pitchFamily="18" charset="0"/>
                <a:cs typeface="Times New Roman" panose="02020603050405020304" pitchFamily="18" charset="0"/>
              </a:rPr>
              <a:t>технологиялары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арқылы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өзара</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байланысады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энергияны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үнемдеуді</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және</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қауіпсіздікті</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қамтамасыз</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етеді</a:t>
            </a:r>
            <a:r>
              <a:rPr lang="ru-RU" dirty="0" smtClean="0">
                <a:latin typeface="Times New Roman" panose="02020603050405020304" pitchFamily="18" charset="0"/>
                <a:cs typeface="Times New Roman" panose="02020603050405020304" pitchFamily="18" charset="0"/>
              </a:rPr>
              <a:t>.</a:t>
            </a:r>
          </a:p>
          <a:p>
            <a:endParaRPr lang="ru-RU" dirty="0" smtClean="0">
              <a:latin typeface="Times New Roman" panose="02020603050405020304" pitchFamily="18" charset="0"/>
              <a:cs typeface="Times New Roman" panose="02020603050405020304" pitchFamily="18" charset="0"/>
            </a:endParaRPr>
          </a:p>
          <a:p>
            <a:pPr algn="just"/>
            <a:endParaRPr lang="kk-KZ" b="1" dirty="0" smtClean="0">
              <a:latin typeface="Times New Roman" panose="02020603050405020304" pitchFamily="18" charset="0"/>
              <a:cs typeface="Times New Roman" panose="02020603050405020304" pitchFamily="18" charset="0"/>
            </a:endParaRPr>
          </a:p>
          <a:p>
            <a:pPr algn="just"/>
            <a:endParaRPr lang="kk-KZ" b="1" dirty="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SMART </a:t>
            </a:r>
            <a:r>
              <a:rPr lang="ru-RU" b="1" dirty="0" err="1" smtClean="0">
                <a:latin typeface="Times New Roman" panose="02020603050405020304" pitchFamily="18" charset="0"/>
                <a:cs typeface="Times New Roman" panose="02020603050405020304" pitchFamily="18" charset="0"/>
              </a:rPr>
              <a:t>білім</a:t>
            </a:r>
            <a:r>
              <a:rPr lang="ru-RU" b="1" dirty="0" smtClean="0">
                <a:latin typeface="Times New Roman" panose="02020603050405020304" pitchFamily="18" charset="0"/>
                <a:cs typeface="Times New Roman" panose="02020603050405020304" pitchFamily="18" charset="0"/>
              </a:rPr>
              <a:t> беру</a:t>
            </a:r>
            <a:r>
              <a:rPr lang="ru-RU" dirty="0" smtClean="0">
                <a:latin typeface="Times New Roman" panose="02020603050405020304" pitchFamily="18" charset="0"/>
                <a:cs typeface="Times New Roman" panose="02020603050405020304" pitchFamily="18" charset="0"/>
              </a:rPr>
              <a:t> – </a:t>
            </a:r>
            <a:r>
              <a:rPr lang="ru-RU" dirty="0" err="1" smtClean="0">
                <a:latin typeface="Times New Roman" panose="02020603050405020304" pitchFamily="18" charset="0"/>
                <a:cs typeface="Times New Roman" panose="02020603050405020304" pitchFamily="18" charset="0"/>
              </a:rPr>
              <a:t>білім</a:t>
            </a:r>
            <a:r>
              <a:rPr lang="ru-RU" dirty="0" smtClean="0">
                <a:latin typeface="Times New Roman" panose="02020603050405020304" pitchFamily="18" charset="0"/>
                <a:cs typeface="Times New Roman" panose="02020603050405020304" pitchFamily="18" charset="0"/>
              </a:rPr>
              <a:t> беру </a:t>
            </a:r>
            <a:r>
              <a:rPr lang="ru-RU" dirty="0" err="1" smtClean="0">
                <a:latin typeface="Times New Roman" panose="02020603050405020304" pitchFamily="18" charset="0"/>
                <a:cs typeface="Times New Roman" panose="02020603050405020304" pitchFamily="18" charset="0"/>
              </a:rPr>
              <a:t>процестерін</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жақсарту</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үшін</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интерактивті</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технологияларды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пайдалану</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Мұнда</a:t>
            </a:r>
            <a:r>
              <a:rPr lang="ru-RU" dirty="0" smtClean="0">
                <a:latin typeface="Times New Roman" panose="02020603050405020304" pitchFamily="18" charset="0"/>
                <a:cs typeface="Times New Roman" panose="02020603050405020304" pitchFamily="18" charset="0"/>
              </a:rPr>
              <a:t> онлайн </a:t>
            </a:r>
            <a:r>
              <a:rPr lang="ru-RU" dirty="0" err="1" smtClean="0">
                <a:latin typeface="Times New Roman" panose="02020603050405020304" pitchFamily="18" charset="0"/>
                <a:cs typeface="Times New Roman" panose="02020603050405020304" pitchFamily="18" charset="0"/>
              </a:rPr>
              <a:t>оқыту</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платформалары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виртуалды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шындық</a:t>
            </a:r>
            <a:r>
              <a:rPr lang="ru-RU"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VR) </a:t>
            </a:r>
            <a:r>
              <a:rPr lang="ru-RU" dirty="0" err="1" smtClean="0">
                <a:latin typeface="Times New Roman" panose="02020603050405020304" pitchFamily="18" charset="0"/>
                <a:cs typeface="Times New Roman" panose="02020603050405020304" pitchFamily="18" charset="0"/>
              </a:rPr>
              <a:t>құралдары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және</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цифрлық</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білім</a:t>
            </a:r>
            <a:r>
              <a:rPr lang="ru-RU" dirty="0" smtClean="0">
                <a:latin typeface="Times New Roman" panose="02020603050405020304" pitchFamily="18" charset="0"/>
                <a:cs typeface="Times New Roman" panose="02020603050405020304" pitchFamily="18" charset="0"/>
              </a:rPr>
              <a:t> беру </a:t>
            </a:r>
            <a:r>
              <a:rPr lang="ru-RU" dirty="0" err="1" smtClean="0">
                <a:latin typeface="Times New Roman" panose="02020603050405020304" pitchFamily="18" charset="0"/>
                <a:cs typeface="Times New Roman" panose="02020603050405020304" pitchFamily="18" charset="0"/>
              </a:rPr>
              <a:t>ресурстары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қолданылады</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бұл</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студенттердің</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оқу</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үдерісіне</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белсенді</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қатысуын</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арттырады</a:t>
            </a:r>
            <a:r>
              <a:rPr lang="ru-RU" dirty="0" smtClean="0">
                <a:latin typeface="Times New Roman" panose="02020603050405020304" pitchFamily="18" charset="0"/>
                <a:cs typeface="Times New Roman" panose="02020603050405020304" pitchFamily="18" charset="0"/>
              </a:rPr>
              <a:t>.</a:t>
            </a:r>
            <a:endParaRPr lang="ru-RU" dirty="0" smtClean="0">
              <a:latin typeface="Times New Roman" panose="02020603050405020304" pitchFamily="18" charset="0"/>
              <a:cs typeface="Times New Roman" panose="02020603050405020304" pitchFamily="18" charset="0"/>
            </a:endParaRPr>
          </a:p>
        </p:txBody>
      </p:sp>
      <p:pic>
        <p:nvPicPr>
          <p:cNvPr id="40964" name="Picture 4" descr="Pictur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7974" y="4365104"/>
            <a:ext cx="3021946" cy="2017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3427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Поток">
  <a:themeElements>
    <a:clrScheme name="Поток">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Поток">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Поток">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Поток">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Поток">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2120</TotalTime>
  <Words>1547</Words>
  <Application>Microsoft Office PowerPoint</Application>
  <PresentationFormat>Экран (4:3)</PresentationFormat>
  <Paragraphs>74</Paragraphs>
  <Slides>19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19</vt:i4>
      </vt:variant>
    </vt:vector>
  </HeadingPairs>
  <TitlesOfParts>
    <vt:vector size="26" baseType="lpstr">
      <vt:lpstr>Calibri</vt:lpstr>
      <vt:lpstr>Arial</vt:lpstr>
      <vt:lpstr>Constantia</vt:lpstr>
      <vt:lpstr>Wingdings 2</vt:lpstr>
      <vt:lpstr>Times New Roman</vt:lpstr>
      <vt:lpstr>Symbol</vt:lpstr>
      <vt:lpstr>Поток</vt:lpstr>
      <vt:lpstr>Презентация PowerPoint</vt:lpstr>
      <vt:lpstr>Жоспар</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Блокчейн технологиясының маңызды сипаттамалары</vt:lpstr>
      <vt:lpstr>Презентация PowerPoint</vt:lpstr>
      <vt:lpstr>Қорытынды</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Сабақтың тақырыбы:   Компьютерде моделдерді зерттеу және модел жасаудың негізгі кезеңдері</dc:title>
  <dc:creator>User</dc:creator>
  <cp:lastModifiedBy>Учетная запись Майкрософт</cp:lastModifiedBy>
  <cp:revision>135</cp:revision>
  <dcterms:created xsi:type="dcterms:W3CDTF">2015-02-12T08:42:14Z</dcterms:created>
  <dcterms:modified xsi:type="dcterms:W3CDTF">2024-11-18T11:07:20Z</dcterms:modified>
</cp:coreProperties>
</file>